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8" r:id="rId2"/>
    <p:sldId id="292" r:id="rId3"/>
    <p:sldId id="290" r:id="rId4"/>
    <p:sldId id="258" r:id="rId5"/>
    <p:sldId id="270" r:id="rId6"/>
    <p:sldId id="291" r:id="rId7"/>
    <p:sldId id="287" r:id="rId8"/>
    <p:sldId id="275" r:id="rId9"/>
    <p:sldId id="283" r:id="rId10"/>
    <p:sldId id="284" r:id="rId11"/>
    <p:sldId id="282" r:id="rId12"/>
    <p:sldId id="285" r:id="rId13"/>
    <p:sldId id="281" r:id="rId1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D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1010" autoAdjust="0"/>
  </p:normalViewPr>
  <p:slideViewPr>
    <p:cSldViewPr>
      <p:cViewPr varScale="1">
        <p:scale>
          <a:sx n="78" d="100"/>
          <a:sy n="78" d="100"/>
        </p:scale>
        <p:origin x="1622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13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330A2-78FB-4DBA-9F87-F3CAA1EF5649}" type="datetimeFigureOut">
              <a:rPr lang="en-US" smtClean="0"/>
              <a:t>10/16/2019</a:t>
            </a:fld>
            <a:endParaRPr 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927F2-BECD-424C-84EF-0182FEA83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24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38200" y="1125538"/>
            <a:ext cx="7772400" cy="1846262"/>
          </a:xfrm>
          <a:ln>
            <a:solidFill>
              <a:srgbClr val="000080"/>
            </a:solidFill>
            <a:miter lim="800000"/>
            <a:headEnd/>
            <a:tailEnd/>
          </a:ln>
        </p:spPr>
        <p:txBody>
          <a:bodyPr/>
          <a:lstStyle>
            <a:lvl1pPr>
              <a:defRPr/>
            </a:lvl1pPr>
          </a:lstStyle>
          <a:p>
            <a:pPr lvl="0"/>
            <a:endParaRPr lang="zh-TW" altLang="en-GB" noProof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213100"/>
            <a:ext cx="5943600" cy="2425700"/>
          </a:xfrm>
        </p:spPr>
        <p:txBody>
          <a:bodyPr/>
          <a:lstStyle>
            <a:lvl1pPr marL="0" indent="0">
              <a:defRPr/>
            </a:lvl1pPr>
            <a:lvl2pPr marL="457200" lvl="1" indent="0">
              <a:defRPr/>
            </a:lvl2pPr>
            <a:lvl3pPr marL="914400" lvl="2" indent="0">
              <a:defRPr/>
            </a:lvl3pPr>
            <a:lvl4pPr marL="1371600" lvl="3" indent="0">
              <a:defRPr/>
            </a:lvl4pPr>
          </a:lstStyle>
          <a:p>
            <a:pPr lvl="0"/>
            <a:r>
              <a:rPr lang="zh-TW" altLang="en-GB" noProof="0"/>
              <a:t>第二層</a:t>
            </a:r>
          </a:p>
          <a:p>
            <a:pPr lvl="1"/>
            <a:r>
              <a:rPr lang="zh-TW" altLang="en-GB" noProof="0"/>
              <a:t>第三層</a:t>
            </a:r>
          </a:p>
          <a:p>
            <a:pPr lvl="2"/>
            <a:r>
              <a:rPr lang="zh-TW" altLang="en-GB" noProof="0"/>
              <a:t>第四層</a:t>
            </a:r>
          </a:p>
          <a:p>
            <a:pPr lvl="3"/>
            <a:r>
              <a:rPr lang="zh-TW" altLang="en-GB" noProof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2122068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366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文字版面配置區 6"/>
          <p:cNvSpPr>
            <a:spLocks noGrp="1"/>
          </p:cNvSpPr>
          <p:nvPr>
            <p:ph type="body" sz="quarter" idx="13"/>
          </p:nvPr>
        </p:nvSpPr>
        <p:spPr>
          <a:xfrm>
            <a:off x="395288" y="1268761"/>
            <a:ext cx="8353425" cy="5256584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  <a:lvl2pPr marL="4572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2pPr>
            <a:lvl3pPr marL="9144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3pPr>
            <a:lvl4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4pPr>
            <a:lvl5pPr marL="18288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334291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點段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文字版面配置區 6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8" y="1268761"/>
            <a:ext cx="8353425" cy="5256584"/>
          </a:xfrm>
        </p:spPr>
        <p:txBody>
          <a:bodyPr/>
          <a:lstStyle>
            <a:lvl1pPr marL="342900" marR="0" indent="-342900" algn="l" defTabSz="914400" rtl="0" eaLnBrk="0" fontAlgn="base" latinLnBrk="0" hangingPunct="0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Tx/>
              <a:buSzPct val="80000"/>
              <a:buFont typeface="Wingdings" panose="05000000000000000000" pitchFamily="2" charset="2"/>
              <a:buBlip>
                <a:blip r:embed="rId2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  <a:lvl2pPr marL="742950" marR="0" indent="-28575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2pPr>
            <a:lvl3pPr marL="11430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3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3pPr>
            <a:lvl4pPr marL="16002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4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4pPr>
            <a:lvl5pPr marL="20574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5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5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2"/>
              </a:buBlip>
              <a:tabLst/>
              <a:defRPr/>
            </a:pPr>
            <a:r>
              <a:rPr kumimoji="1" lang="zh-TW" altLang="en-GB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按一下以編輯母片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/>
            </a:pPr>
            <a:r>
              <a:rPr kumimoji="1" lang="zh-TW" alt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第二層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3"/>
              </a:buBlip>
              <a:tabLst/>
              <a:defRPr/>
            </a:pPr>
            <a:r>
              <a:rPr kumimoji="1" lang="zh-TW" altLang="en-GB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第三層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4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第四層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5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705965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749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 b="1">
                <a:solidFill>
                  <a:srgbClr val="0070C0"/>
                </a:solidFill>
              </a:defRPr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996655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欄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 numCol="2" spcCol="144000"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endParaRPr lang="en-US" altLang="zh-TW"/>
          </a:p>
        </p:txBody>
      </p:sp>
      <p:cxnSp>
        <p:nvCxnSpPr>
          <p:cNvPr id="3" name="直線接點 2"/>
          <p:cNvCxnSpPr>
            <a:stCxn id="7" idx="0"/>
            <a:endCxn id="7" idx="2"/>
          </p:cNvCxnSpPr>
          <p:nvPr userDrawn="1"/>
        </p:nvCxnSpPr>
        <p:spPr>
          <a:xfrm>
            <a:off x="4499769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014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欄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 numCol="3" spcCol="144000"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endParaRPr lang="en-US" altLang="zh-TW"/>
          </a:p>
        </p:txBody>
      </p:sp>
      <p:cxnSp>
        <p:nvCxnSpPr>
          <p:cNvPr id="3" name="直線接點 2"/>
          <p:cNvCxnSpPr/>
          <p:nvPr userDrawn="1"/>
        </p:nvCxnSpPr>
        <p:spPr>
          <a:xfrm>
            <a:off x="3059832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接點 3"/>
          <p:cNvCxnSpPr/>
          <p:nvPr userDrawn="1"/>
        </p:nvCxnSpPr>
        <p:spPr>
          <a:xfrm>
            <a:off x="5940152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02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9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7188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圖片版面配置區 5"/>
          <p:cNvSpPr>
            <a:spLocks noGrp="1"/>
          </p:cNvSpPr>
          <p:nvPr>
            <p:ph type="pic" idx="13"/>
          </p:nvPr>
        </p:nvSpPr>
        <p:spPr>
          <a:xfrm>
            <a:off x="381000" y="507999"/>
            <a:ext cx="8128000" cy="5842000"/>
          </a:xfrm>
        </p:spPr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5945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2"/>
              </a:buBlip>
              <a:tabLst/>
              <a:defRPr/>
            </a:pPr>
            <a:r>
              <a:rPr kumimoji="1" lang="zh-TW" altLang="en-GB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按一下以編輯母片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/>
            </a:pPr>
            <a:r>
              <a:rPr kumimoji="1" lang="zh-TW" alt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第二層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3"/>
              </a:buBlip>
              <a:tabLst/>
              <a:defRPr/>
            </a:pPr>
            <a:r>
              <a:rPr kumimoji="1" lang="zh-TW" altLang="en-GB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第三層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14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第四層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5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21C2D-D537-4C31-81D4-DEFCF47D152F}" type="datetimeFigureOut">
              <a:rPr lang="zh-TW" altLang="en-US" smtClean="0"/>
              <a:t>2019/10/16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128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5" r:id="rId2"/>
    <p:sldLayoutId id="2147483664" r:id="rId3"/>
    <p:sldLayoutId id="2147483654" r:id="rId4"/>
    <p:sldLayoutId id="2147483658" r:id="rId5"/>
    <p:sldLayoutId id="2147483662" r:id="rId6"/>
    <p:sldLayoutId id="2147483663" r:id="rId7"/>
    <p:sldLayoutId id="2147483656" r:id="rId8"/>
    <p:sldLayoutId id="2147483659" r:id="rId9"/>
    <p:sldLayoutId id="2147483660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0000"/>
          </a:solidFill>
          <a:latin typeface="Cambria Math"/>
          <a:ea typeface="微軟正黑體"/>
          <a:cs typeface="+mj-cs"/>
        </a:defRPr>
      </a:lvl1pPr>
    </p:titleStyle>
    <p:bodyStyle>
      <a:lvl1pPr marL="342900" marR="0" indent="-3429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2"/>
        </a:buBlip>
        <a:tabLst/>
        <a:defRPr sz="3200" kern="1200">
          <a:solidFill>
            <a:srgbClr val="000000"/>
          </a:solidFill>
          <a:latin typeface="Cambria Math"/>
          <a:ea typeface="微軟正黑體"/>
          <a:cs typeface="+mn-cs"/>
        </a:defRPr>
      </a:lvl1pPr>
      <a:lvl2pPr marL="742950" marR="0" indent="-28575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70000"/>
        <a:buFont typeface="Wingdings" panose="05000000000000000000" pitchFamily="2" charset="2"/>
        <a:buChar char="p"/>
        <a:tabLst/>
        <a:defRPr sz="2800" kern="1200">
          <a:solidFill>
            <a:srgbClr val="000000"/>
          </a:solidFill>
          <a:latin typeface="Cambria Math"/>
          <a:ea typeface="微軟正黑體"/>
          <a:cs typeface="+mn-cs"/>
        </a:defRPr>
      </a:lvl2pPr>
      <a:lvl3pPr marL="11430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3"/>
        </a:buBlip>
        <a:tabLst/>
        <a:defRPr sz="2400" kern="1200">
          <a:solidFill>
            <a:srgbClr val="000000"/>
          </a:solidFill>
          <a:latin typeface="Cambria Math"/>
          <a:ea typeface="微軟正黑體"/>
          <a:cs typeface="+mn-cs"/>
        </a:defRPr>
      </a:lvl3pPr>
      <a:lvl4pPr marL="16002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Wingdings" panose="05000000000000000000" pitchFamily="2" charset="2"/>
        <a:buBlip>
          <a:blip r:embed="rId14"/>
        </a:buBlip>
        <a:tabLst/>
        <a:defRPr sz="2000" kern="1200">
          <a:solidFill>
            <a:srgbClr val="000000"/>
          </a:solidFill>
          <a:latin typeface="Cambria Math"/>
          <a:ea typeface="微軟正黑體"/>
          <a:cs typeface="+mn-cs"/>
        </a:defRPr>
      </a:lvl4pPr>
      <a:lvl5pPr marL="20574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5"/>
        </a:buBlip>
        <a:tabLst/>
        <a:defRPr sz="2000" kern="1200">
          <a:solidFill>
            <a:srgbClr val="000000"/>
          </a:solidFill>
          <a:latin typeface="Cambria Math"/>
          <a:ea typeface="微軟正黑體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1AC0C8F-8E53-49D2-9EBC-6CAF57D925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/>
              <a:t>紀錄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90B020C7-AC2F-4DAB-894F-B55A6CF862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4158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5B794AA3-C93C-455B-88F9-DE01A3A3E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449" y="1215960"/>
            <a:ext cx="7901101" cy="4426080"/>
          </a:xfrm>
          <a:prstGeom prst="rect">
            <a:avLst/>
          </a:prstGeom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56E8B4EA-77DB-4446-9B07-F5E144844E76}"/>
              </a:ext>
            </a:extLst>
          </p:cNvPr>
          <p:cNvSpPr txBox="1"/>
          <p:nvPr/>
        </p:nvSpPr>
        <p:spPr>
          <a:xfrm>
            <a:off x="1115616" y="188640"/>
            <a:ext cx="1885581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dowork.js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箭號: 向左 7">
            <a:extLst>
              <a:ext uri="{FF2B5EF4-FFF2-40B4-BE49-F238E27FC236}">
                <a16:creationId xmlns:a16="http://schemas.microsoft.com/office/drawing/2014/main" id="{61E04FBC-57CD-4726-9F0D-1C7D71575FB3}"/>
              </a:ext>
            </a:extLst>
          </p:cNvPr>
          <p:cNvSpPr/>
          <p:nvPr/>
        </p:nvSpPr>
        <p:spPr>
          <a:xfrm>
            <a:off x="3491880" y="5013176"/>
            <a:ext cx="4248471" cy="495300"/>
          </a:xfrm>
          <a:prstGeom prst="leftArrow">
            <a:avLst/>
          </a:prstGeom>
          <a:ln>
            <a:tailEnd type="triangl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/>
              <a:t>可以拿到目前</a:t>
            </a:r>
            <a:r>
              <a:rPr lang="en-US" altLang="zh-TW"/>
              <a:t>content</a:t>
            </a:r>
            <a:r>
              <a:rPr lang="zh-TW" altLang="en-US"/>
              <a:t>文件</a:t>
            </a:r>
            <a:r>
              <a:rPr lang="en-US" altLang="zh-TW"/>
              <a:t>: document</a:t>
            </a:r>
            <a:endParaRPr lang="zh-TW" altLang="en-US"/>
          </a:p>
        </p:txBody>
      </p:sp>
      <p:sp>
        <p:nvSpPr>
          <p:cNvPr id="2" name="橢圓 1">
            <a:extLst>
              <a:ext uri="{FF2B5EF4-FFF2-40B4-BE49-F238E27FC236}">
                <a16:creationId xmlns:a16="http://schemas.microsoft.com/office/drawing/2014/main" id="{F90DF65E-1076-4E61-B6AA-0E1A8FFE46F5}"/>
              </a:ext>
            </a:extLst>
          </p:cNvPr>
          <p:cNvSpPr/>
          <p:nvPr/>
        </p:nvSpPr>
        <p:spPr>
          <a:xfrm>
            <a:off x="2195736" y="5013176"/>
            <a:ext cx="1080120" cy="495300"/>
          </a:xfrm>
          <a:prstGeom prst="ellipse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45D82F4A-606B-434C-9FE5-02459DC99144}"/>
              </a:ext>
            </a:extLst>
          </p:cNvPr>
          <p:cNvSpPr txBox="1"/>
          <p:nvPr/>
        </p:nvSpPr>
        <p:spPr>
          <a:xfrm>
            <a:off x="3491880" y="5805264"/>
            <a:ext cx="6810391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也就是說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,dowork.js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是注射到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content</a:t>
            </a:r>
          </a:p>
          <a:p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因為使用了函數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executeScript(popup.js)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38040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04BDF9B-A03A-4A6E-9782-61FC4CFDE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recap</a:t>
            </a:r>
            <a:endParaRPr lang="zh-TW" alt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D7B421A1-A278-435B-81E7-14965193D9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077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id="{09C25E3C-53FA-46E0-98B1-2C674D6E5F86}"/>
              </a:ext>
            </a:extLst>
          </p:cNvPr>
          <p:cNvSpPr txBox="1"/>
          <p:nvPr/>
        </p:nvSpPr>
        <p:spPr>
          <a:xfrm>
            <a:off x="323528" y="1268760"/>
            <a:ext cx="2231701" cy="523220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popup.html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E187165C-4DD8-4BA6-9C56-66B37295F5A4}"/>
              </a:ext>
            </a:extLst>
          </p:cNvPr>
          <p:cNvSpPr txBox="1"/>
          <p:nvPr/>
        </p:nvSpPr>
        <p:spPr>
          <a:xfrm>
            <a:off x="1044997" y="2315200"/>
            <a:ext cx="1399486" cy="52322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onload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AE3293B9-0BDB-4AF2-AF15-7F51CA2AD4BD}"/>
              </a:ext>
            </a:extLst>
          </p:cNvPr>
          <p:cNvSpPr txBox="1"/>
          <p:nvPr/>
        </p:nvSpPr>
        <p:spPr>
          <a:xfrm>
            <a:off x="1043608" y="1791980"/>
            <a:ext cx="3631122" cy="52322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runtime.onmessage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41365458-28CA-41E2-A2DF-934001E14A12}"/>
              </a:ext>
            </a:extLst>
          </p:cNvPr>
          <p:cNvSpPr txBox="1"/>
          <p:nvPr/>
        </p:nvSpPr>
        <p:spPr>
          <a:xfrm>
            <a:off x="1115616" y="3861048"/>
            <a:ext cx="1885581" cy="52322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dowork.js</a:t>
            </a: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0317C341-87E1-47A7-89D6-CA277C102492}"/>
              </a:ext>
            </a:extLst>
          </p:cNvPr>
          <p:cNvSpPr txBox="1"/>
          <p:nvPr/>
        </p:nvSpPr>
        <p:spPr>
          <a:xfrm>
            <a:off x="1439378" y="4384268"/>
            <a:ext cx="4725974" cy="95410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dojob()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的運算結果藉由</a:t>
            </a:r>
            <a:endParaRPr lang="en-US" altLang="zh-TW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runtime.sendmessage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發送</a:t>
            </a:r>
          </a:p>
        </p:txBody>
      </p:sp>
      <p:cxnSp>
        <p:nvCxnSpPr>
          <p:cNvPr id="13" name="接點: 肘形 12">
            <a:extLst>
              <a:ext uri="{FF2B5EF4-FFF2-40B4-BE49-F238E27FC236}">
                <a16:creationId xmlns:a16="http://schemas.microsoft.com/office/drawing/2014/main" id="{C451B9AD-BCA9-40D2-A6E1-2A980CF34111}"/>
              </a:ext>
            </a:extLst>
          </p:cNvPr>
          <p:cNvCxnSpPr>
            <a:stCxn id="6" idx="3"/>
            <a:endCxn id="4" idx="3"/>
          </p:cNvCxnSpPr>
          <p:nvPr/>
        </p:nvCxnSpPr>
        <p:spPr>
          <a:xfrm flipH="1" flipV="1">
            <a:off x="4674730" y="2053590"/>
            <a:ext cx="1490622" cy="2807732"/>
          </a:xfrm>
          <a:prstGeom prst="bentConnector3">
            <a:avLst>
              <a:gd name="adj1" fmla="val -15336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CC9EB4F7-69E4-46DE-B297-F911087F762E}"/>
              </a:ext>
            </a:extLst>
          </p:cNvPr>
          <p:cNvSpPr txBox="1"/>
          <p:nvPr/>
        </p:nvSpPr>
        <p:spPr>
          <a:xfrm>
            <a:off x="3203848" y="2473732"/>
            <a:ext cx="1552028" cy="52322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window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84BF64CA-C26C-466E-A2EA-CC38F9226410}"/>
              </a:ext>
            </a:extLst>
          </p:cNvPr>
          <p:cNvCxnSpPr>
            <a:stCxn id="14" idx="1"/>
            <a:endCxn id="3" idx="3"/>
          </p:cNvCxnSpPr>
          <p:nvPr/>
        </p:nvCxnSpPr>
        <p:spPr>
          <a:xfrm flipH="1" flipV="1">
            <a:off x="2444483" y="2576810"/>
            <a:ext cx="759365" cy="1585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單箭頭接點 17">
            <a:extLst>
              <a:ext uri="{FF2B5EF4-FFF2-40B4-BE49-F238E27FC236}">
                <a16:creationId xmlns:a16="http://schemas.microsoft.com/office/drawing/2014/main" id="{8E969331-099C-4445-8A3F-37C59CC4B107}"/>
              </a:ext>
            </a:extLst>
          </p:cNvPr>
          <p:cNvCxnSpPr>
            <a:stCxn id="3" idx="2"/>
            <a:endCxn id="5" idx="0"/>
          </p:cNvCxnSpPr>
          <p:nvPr/>
        </p:nvCxnSpPr>
        <p:spPr>
          <a:xfrm>
            <a:off x="1744740" y="2838420"/>
            <a:ext cx="313667" cy="1022628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8A8A0848-F063-4329-9B52-7AFC2D8471DD}"/>
              </a:ext>
            </a:extLst>
          </p:cNvPr>
          <p:cNvSpPr txBox="1"/>
          <p:nvPr/>
        </p:nvSpPr>
        <p:spPr>
          <a:xfrm>
            <a:off x="5652120" y="188640"/>
            <a:ext cx="2789546" cy="138499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實線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事件</a:t>
            </a:r>
            <a:endParaRPr lang="en-US" altLang="zh-TW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虛線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呼叫</a:t>
            </a:r>
            <a:endParaRPr lang="en-US" altLang="zh-TW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紅框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物件或檔案</a:t>
            </a:r>
          </a:p>
        </p:txBody>
      </p:sp>
    </p:spTree>
    <p:extLst>
      <p:ext uri="{BB962C8B-B14F-4D97-AF65-F5344CB8AC3E}">
        <p14:creationId xmlns:p14="http://schemas.microsoft.com/office/powerpoint/2010/main" val="701593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id="{DC7E588F-7814-49B0-A7DE-C435E9E2211A}"/>
              </a:ext>
            </a:extLst>
          </p:cNvPr>
          <p:cNvSpPr txBox="1"/>
          <p:nvPr/>
        </p:nvSpPr>
        <p:spPr>
          <a:xfrm>
            <a:off x="295664" y="908720"/>
            <a:ext cx="7840031" cy="557075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popup.js 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中指定兩個事件處理</a:t>
            </a:r>
            <a:endParaRPr lang="en-US" altLang="zh-TW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window.onload</a:t>
            </a:r>
          </a:p>
          <a:p>
            <a:r>
              <a:rPr lang="en-US" altLang="zh-TW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chrome.runtime.onMessage.addListener()</a:t>
            </a:r>
            <a:r>
              <a:rPr lang="zh-TW" altLang="en-US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指定接收</a:t>
            </a:r>
            <a:r>
              <a:rPr lang="en-US" altLang="zh-TW" sz="2000" b="1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getDoc</a:t>
            </a:r>
            <a:r>
              <a:rPr lang="en-US" altLang="zh-TW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</a:p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 在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onload 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中執行</a:t>
            </a:r>
            <a:endParaRPr lang="en-US" altLang="zh-TW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executeScript( doWork.js): doWork.js</a:t>
            </a:r>
            <a:r>
              <a:rPr lang="zh-TW" altLang="en-US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注射到</a:t>
            </a:r>
            <a:r>
              <a:rPr lang="en-US" altLang="zh-TW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content document</a:t>
            </a:r>
          </a:p>
          <a:p>
            <a:endParaRPr lang="en-US" altLang="zh-TW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doWork.js 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執行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sendMessage</a:t>
            </a:r>
          </a:p>
          <a:p>
            <a:r>
              <a:rPr lang="en-US" altLang="zh-TW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chrome.runtime.sendMessage({
    action: "</a:t>
            </a:r>
            <a:r>
              <a:rPr lang="en-US" altLang="zh-TW" sz="2000" b="1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getDoc</a:t>
            </a:r>
            <a:r>
              <a:rPr lang="en-US" altLang="zh-TW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",
    htmlstr: </a:t>
            </a:r>
            <a:r>
              <a:rPr lang="en-US" altLang="zh-TW" sz="2000" b="1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dojob</a:t>
            </a:r>
            <a:r>
              <a:rPr lang="en-US" altLang="zh-TW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(document)
});</a:t>
            </a:r>
          </a:p>
          <a:p>
            <a:r>
              <a:rPr lang="zh-TW" altLang="en-US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其中</a:t>
            </a:r>
            <a:r>
              <a:rPr lang="en-US" altLang="zh-TW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dojob </a:t>
            </a:r>
            <a:r>
              <a:rPr lang="zh-TW" altLang="en-US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傳回字串</a:t>
            </a:r>
            <a:endParaRPr lang="en-US" altLang="zh-TW" sz="20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EC79EEBD-3FD2-42A5-96C9-1595A70485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60"/>
          <a:stretch/>
        </p:blipFill>
        <p:spPr>
          <a:xfrm>
            <a:off x="5975648" y="2996952"/>
            <a:ext cx="3168352" cy="3384376"/>
          </a:xfrm>
          <a:prstGeom prst="rect">
            <a:avLst/>
          </a:prstGeom>
        </p:spPr>
      </p:pic>
      <p:sp>
        <p:nvSpPr>
          <p:cNvPr id="4" name="橢圓 3">
            <a:extLst>
              <a:ext uri="{FF2B5EF4-FFF2-40B4-BE49-F238E27FC236}">
                <a16:creationId xmlns:a16="http://schemas.microsoft.com/office/drawing/2014/main" id="{7F1DBA1D-5D65-4A33-9684-BAE2E2CBD71A}"/>
              </a:ext>
            </a:extLst>
          </p:cNvPr>
          <p:cNvSpPr/>
          <p:nvPr/>
        </p:nvSpPr>
        <p:spPr>
          <a:xfrm>
            <a:off x="8567936" y="3212975"/>
            <a:ext cx="360040" cy="306035"/>
          </a:xfrm>
          <a:prstGeom prst="ellipse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2A6A6D92-769C-40FB-84FF-54C279AD05F4}"/>
              </a:ext>
            </a:extLst>
          </p:cNvPr>
          <p:cNvCxnSpPr>
            <a:cxnSpLocks/>
          </p:cNvCxnSpPr>
          <p:nvPr/>
        </p:nvCxnSpPr>
        <p:spPr>
          <a:xfrm flipV="1">
            <a:off x="7775848" y="3356991"/>
            <a:ext cx="792088" cy="106995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字方塊 7">
            <a:extLst>
              <a:ext uri="{FF2B5EF4-FFF2-40B4-BE49-F238E27FC236}">
                <a16:creationId xmlns:a16="http://schemas.microsoft.com/office/drawing/2014/main" id="{5BFE56E8-C5D8-4BFF-A0E5-0D29017044D9}"/>
              </a:ext>
            </a:extLst>
          </p:cNvPr>
          <p:cNvSpPr txBox="1"/>
          <p:nvPr/>
        </p:nvSpPr>
        <p:spPr>
          <a:xfrm>
            <a:off x="6263680" y="4426949"/>
            <a:ext cx="3985386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click to trigger onload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85889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7DBF302-3321-4616-953C-4C6FA4FE1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Table of Contents</a:t>
            </a:r>
            <a:endParaRPr lang="zh-TW" alt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539F96A-71C2-4ABC-A1F3-5A64D5F4D7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TW">
                <a:hlinkClick r:id="rId2" action="ppaction://hlinksldjump"/>
              </a:rPr>
              <a:t>runtime.message</a:t>
            </a:r>
            <a:r>
              <a:rPr lang="zh-TW" altLang="en-US">
                <a:hlinkClick r:id="rId2" action="ppaction://hlinksldjump"/>
              </a:rPr>
              <a:t>無法傳送物件</a:t>
            </a:r>
            <a:endParaRPr lang="zh-TW" altLang="en-US"/>
          </a:p>
          <a:p>
            <a:r>
              <a:rPr lang="zh-TW" altLang="en-US">
                <a:hlinkClick r:id="rId3" action="ppaction://hlinksldjump"/>
              </a:rPr>
              <a:t>主文</a:t>
            </a:r>
            <a:endParaRPr lang="zh-TW" altLang="en-US"/>
          </a:p>
          <a:p>
            <a:r>
              <a:rPr lang="en-US" altLang="zh-TW">
                <a:hlinkClick r:id="rId4" action="ppaction://hlinksldjump"/>
              </a:rPr>
              <a:t>recap</a:t>
            </a:r>
            <a:endParaRPr lang="en-US" altLang="zh-TW"/>
          </a:p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56058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A4450B49-4BAC-4A3C-A691-FA7B60C79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runtime.message</a:t>
            </a:r>
            <a:r>
              <a:rPr lang="zh-TW" altLang="en-US"/>
              <a:t>無法傳送物件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2D8D3D57-ACED-430A-B80F-B863DFBB96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0978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>
            <a:extLst>
              <a:ext uri="{FF2B5EF4-FFF2-40B4-BE49-F238E27FC236}">
                <a16:creationId xmlns:a16="http://schemas.microsoft.com/office/drawing/2014/main" id="{0264B4E3-581A-4DD2-A4B0-6B39154AA6A4}"/>
              </a:ext>
            </a:extLst>
          </p:cNvPr>
          <p:cNvSpPr txBox="1"/>
          <p:nvPr/>
        </p:nvSpPr>
        <p:spPr>
          <a:xfrm>
            <a:off x="323528" y="1182231"/>
            <a:ext cx="7874000" cy="2246769"/>
          </a:xfrm>
          <a:prstGeom prst="rect">
            <a:avLst/>
          </a:prstGeom>
          <a:solidFill>
            <a:srgbClr val="FFFF00">
              <a:alpha val="50000"/>
            </a:srgbClr>
          </a:solidFill>
          <a:ln w="12700">
            <a:noFill/>
          </a:ln>
          <a:effectLst>
            <a:outerShdw blurRad="50800" dist="37717" dir="2700022" rotWithShape="0">
              <a:scrgbClr r="0" g="0" b="0">
                <a:alpha val="40000"/>
              </a:scrgbClr>
            </a:outerShdw>
          </a:effectLst>
        </p:spPr>
        <p:txBody>
          <a:bodyPr vert="horz" wrap="square" rtlCol="0">
            <a:spAutoFit/>
          </a:bodyPr>
          <a:lstStyle/>
          <a:p>
            <a:r>
              <a:rPr lang="en-US" altLang="zh-TW" sz="14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
function dojob(docroot) {
	return docroot;
}
chrome.runtime.sendMessage({
    action: "getDoc",
    doc: dojob(document)
});</a:t>
            </a:r>
            <a:endParaRPr lang="zh-TW" altLang="en-US" sz="14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DBD1A48-5523-4F98-8FA8-8F1F4E30683B}"/>
              </a:ext>
            </a:extLst>
          </p:cNvPr>
          <p:cNvSpPr txBox="1"/>
          <p:nvPr/>
        </p:nvSpPr>
        <p:spPr>
          <a:xfrm>
            <a:off x="1691680" y="404664"/>
            <a:ext cx="1959062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doWork.js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61D6202E-6545-4E59-BBC8-8F8EF7180E6D}"/>
              </a:ext>
            </a:extLst>
          </p:cNvPr>
          <p:cNvSpPr txBox="1"/>
          <p:nvPr/>
        </p:nvSpPr>
        <p:spPr>
          <a:xfrm>
            <a:off x="354128" y="4372074"/>
            <a:ext cx="7874000" cy="2031325"/>
          </a:xfrm>
          <a:prstGeom prst="rect">
            <a:avLst/>
          </a:prstGeom>
          <a:solidFill>
            <a:srgbClr val="FFFF00">
              <a:alpha val="50000"/>
            </a:srgbClr>
          </a:solidFill>
          <a:ln w="12700">
            <a:noFill/>
          </a:ln>
          <a:effectLst>
            <a:outerShdw blurRad="50800" dist="37717" dir="2700022" rotWithShape="0">
              <a:scrgbClr r="0" g="0" b="0">
                <a:alpha val="40000"/>
              </a:scrgbClr>
            </a:outerShdw>
          </a:effectLst>
        </p:spPr>
        <p:txBody>
          <a:bodyPr vert="horz" wrap="square" rtlCol="0">
            <a:spAutoFit/>
          </a:bodyPr>
          <a:lstStyle/>
          <a:p>
            <a:r>
              <a:rPr lang="en-US" altLang="zh-TW" sz="14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chrome.runtime.onMessage.addListener(function(request, sender) {
  if (request.action == "getDoc") {
    message.innerText = request.doc.body.innerHTML;
	//prompt("hello"+request.doc.body.innerHTML);
  }
});
</a:t>
            </a:r>
            <a:endParaRPr lang="zh-TW" altLang="en-US" sz="14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橢圓 5">
            <a:extLst>
              <a:ext uri="{FF2B5EF4-FFF2-40B4-BE49-F238E27FC236}">
                <a16:creationId xmlns:a16="http://schemas.microsoft.com/office/drawing/2014/main" id="{B70E062B-5961-4B0C-9BA7-FA57D6D2382F}"/>
              </a:ext>
            </a:extLst>
          </p:cNvPr>
          <p:cNvSpPr/>
          <p:nvPr/>
        </p:nvSpPr>
        <p:spPr>
          <a:xfrm>
            <a:off x="2915816" y="4971163"/>
            <a:ext cx="590910" cy="360040"/>
          </a:xfrm>
          <a:prstGeom prst="ellipse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8" name="直線單箭頭接點 7">
            <a:extLst>
              <a:ext uri="{FF2B5EF4-FFF2-40B4-BE49-F238E27FC236}">
                <a16:creationId xmlns:a16="http://schemas.microsoft.com/office/drawing/2014/main" id="{67600EC3-79F8-4661-87F4-9588E6B33A0A}"/>
              </a:ext>
            </a:extLst>
          </p:cNvPr>
          <p:cNvCxnSpPr>
            <a:cxnSpLocks/>
          </p:cNvCxnSpPr>
          <p:nvPr/>
        </p:nvCxnSpPr>
        <p:spPr>
          <a:xfrm flipH="1" flipV="1">
            <a:off x="755576" y="3140968"/>
            <a:ext cx="2455695" cy="18301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字方塊 8">
            <a:extLst>
              <a:ext uri="{FF2B5EF4-FFF2-40B4-BE49-F238E27FC236}">
                <a16:creationId xmlns:a16="http://schemas.microsoft.com/office/drawing/2014/main" id="{DEA05A1E-CFFC-4568-BC34-0798B08EC01F}"/>
              </a:ext>
            </a:extLst>
          </p:cNvPr>
          <p:cNvSpPr txBox="1"/>
          <p:nvPr/>
        </p:nvSpPr>
        <p:spPr>
          <a:xfrm>
            <a:off x="354128" y="3717032"/>
            <a:ext cx="1697901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popup.js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橢圓 10">
            <a:extLst>
              <a:ext uri="{FF2B5EF4-FFF2-40B4-BE49-F238E27FC236}">
                <a16:creationId xmlns:a16="http://schemas.microsoft.com/office/drawing/2014/main" id="{9B98AFD0-88E4-46CD-B27C-9904C1EDF12B}"/>
              </a:ext>
            </a:extLst>
          </p:cNvPr>
          <p:cNvSpPr/>
          <p:nvPr/>
        </p:nvSpPr>
        <p:spPr>
          <a:xfrm>
            <a:off x="407125" y="2852936"/>
            <a:ext cx="539347" cy="360040"/>
          </a:xfrm>
          <a:prstGeom prst="ellipse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095E8F2A-D136-4607-8F5F-1335151F338F}"/>
              </a:ext>
            </a:extLst>
          </p:cNvPr>
          <p:cNvSpPr txBox="1"/>
          <p:nvPr/>
        </p:nvSpPr>
        <p:spPr>
          <a:xfrm>
            <a:off x="4932040" y="3933056"/>
            <a:ext cx="4344459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doc 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是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null,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物件無法回傳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8C7D9A67-3902-4E6C-A255-57437068B175}"/>
              </a:ext>
            </a:extLst>
          </p:cNvPr>
          <p:cNvCxnSpPr>
            <a:endCxn id="6" idx="7"/>
          </p:cNvCxnSpPr>
          <p:nvPr/>
        </p:nvCxnSpPr>
        <p:spPr>
          <a:xfrm flipH="1">
            <a:off x="3420189" y="4077072"/>
            <a:ext cx="1295827" cy="9468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D11ADB8-008E-4190-870D-57F3D95AB5A9}"/>
              </a:ext>
            </a:extLst>
          </p:cNvPr>
          <p:cNvSpPr txBox="1"/>
          <p:nvPr/>
        </p:nvSpPr>
        <p:spPr>
          <a:xfrm>
            <a:off x="4355976" y="2348880"/>
            <a:ext cx="4926349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這裡的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documen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是內容文件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84920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>
            <a:extLst>
              <a:ext uri="{FF2B5EF4-FFF2-40B4-BE49-F238E27FC236}">
                <a16:creationId xmlns:a16="http://schemas.microsoft.com/office/drawing/2014/main" id="{E9A0BA23-28D0-44F6-B771-D5144435DB06}"/>
              </a:ext>
            </a:extLst>
          </p:cNvPr>
          <p:cNvSpPr txBox="1"/>
          <p:nvPr/>
        </p:nvSpPr>
        <p:spPr>
          <a:xfrm>
            <a:off x="381000" y="1844824"/>
            <a:ext cx="7874000" cy="4401205"/>
          </a:xfrm>
          <a:prstGeom prst="rect">
            <a:avLst/>
          </a:prstGeom>
          <a:solidFill>
            <a:srgbClr val="FFFF00">
              <a:alpha val="50000"/>
            </a:srgbClr>
          </a:solidFill>
          <a:ln w="12700">
            <a:noFill/>
          </a:ln>
          <a:effectLst>
            <a:outerShdw blurRad="50800" dist="37717" dir="2700022" rotWithShape="0">
              <a:scrgbClr r="0" g="0" b="0">
                <a:alpha val="40000"/>
              </a:scrgbClr>
            </a:outerShdw>
          </a:effectLst>
        </p:spPr>
        <p:txBody>
          <a:bodyPr vert="horz" wrap="square" rtlCol="0">
            <a:spAutoFit/>
          </a:bodyPr>
          <a:lstStyle/>
          <a:p>
            <a:r>
              <a:rPr lang="en-US" altLang="zh-TW" sz="14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
function dojob(docroot) {
	var allimg = docroot.querySelectorAll("img");
	var result="";
	for(var i=0;i&lt;allimg.length;i++){
		aref = allimg[i].src;
		txt = allimg[i].src;
		s = `&lt;a href="${aref}"&gt;${txt} &lt;/a&gt;`;
		result=result+s ;
	}
	console.log(result);
	return result;
}
chrome.runtime.sendMessage({
    action: "getDoc",
    htmlstr: dojob(document)
});</a:t>
            </a:r>
            <a:endParaRPr lang="zh-TW" altLang="en-US" sz="14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2FB7BAB3-4B49-438F-9453-0BB244C16D54}"/>
              </a:ext>
            </a:extLst>
          </p:cNvPr>
          <p:cNvSpPr txBox="1"/>
          <p:nvPr/>
        </p:nvSpPr>
        <p:spPr>
          <a:xfrm>
            <a:off x="827584" y="692696"/>
            <a:ext cx="1959062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doWork.js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75417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9755567-DBAA-49E2-88DB-DAD63C457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主文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A98290-B157-431E-BCF2-2DB092478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93673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F1C1EAF7-D95A-4454-9CD2-8F39B23C33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橢圓 1">
            <a:extLst>
              <a:ext uri="{FF2B5EF4-FFF2-40B4-BE49-F238E27FC236}">
                <a16:creationId xmlns:a16="http://schemas.microsoft.com/office/drawing/2014/main" id="{B34D2ABF-4D84-42B0-A5C2-96C23A3454B4}"/>
              </a:ext>
            </a:extLst>
          </p:cNvPr>
          <p:cNvSpPr/>
          <p:nvPr/>
        </p:nvSpPr>
        <p:spPr>
          <a:xfrm>
            <a:off x="7668344" y="692696"/>
            <a:ext cx="504056" cy="360040"/>
          </a:xfrm>
          <a:prstGeom prst="ellipse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4BA75396-C474-47DC-A109-15E4F25FF540}"/>
              </a:ext>
            </a:extLst>
          </p:cNvPr>
          <p:cNvSpPr txBox="1"/>
          <p:nvPr/>
        </p:nvSpPr>
        <p:spPr>
          <a:xfrm>
            <a:off x="2951043" y="2835665"/>
            <a:ext cx="1620957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執行結果</a:t>
            </a:r>
          </a:p>
        </p:txBody>
      </p:sp>
      <p:sp>
        <p:nvSpPr>
          <p:cNvPr id="5" name="箭號: 向左 4">
            <a:extLst>
              <a:ext uri="{FF2B5EF4-FFF2-40B4-BE49-F238E27FC236}">
                <a16:creationId xmlns:a16="http://schemas.microsoft.com/office/drawing/2014/main" id="{05476303-74CF-470E-9F22-5FCE972611B9}"/>
              </a:ext>
            </a:extLst>
          </p:cNvPr>
          <p:cNvSpPr/>
          <p:nvPr/>
        </p:nvSpPr>
        <p:spPr>
          <a:xfrm rot="8962857">
            <a:off x="4777213" y="2581665"/>
            <a:ext cx="977900" cy="508000"/>
          </a:xfrm>
          <a:prstGeom prst="leftArrow">
            <a:avLst/>
          </a:prstGeom>
          <a:solidFill>
            <a:srgbClr val="7030A0"/>
          </a:solidFill>
          <a:ln w="38100">
            <a:solidFill>
              <a:srgbClr val="7030A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8153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>
            <a:extLst>
              <a:ext uri="{FF2B5EF4-FFF2-40B4-BE49-F238E27FC236}">
                <a16:creationId xmlns:a16="http://schemas.microsoft.com/office/drawing/2014/main" id="{EC325E6E-DD93-4B72-B8BD-CDD9C775D333}"/>
              </a:ext>
            </a:extLst>
          </p:cNvPr>
          <p:cNvSpPr txBox="1"/>
          <p:nvPr/>
        </p:nvSpPr>
        <p:spPr>
          <a:xfrm>
            <a:off x="251520" y="908720"/>
            <a:ext cx="7874000" cy="5478423"/>
          </a:xfrm>
          <a:prstGeom prst="rect">
            <a:avLst/>
          </a:prstGeom>
          <a:solidFill>
            <a:srgbClr val="FFFF00">
              <a:alpha val="50000"/>
            </a:srgbClr>
          </a:solidFill>
          <a:ln w="12700">
            <a:noFill/>
          </a:ln>
          <a:effectLst>
            <a:outerShdw blurRad="50800" dist="37717" dir="2700022" rotWithShape="0">
              <a:scrgbClr r="0" g="0" b="0">
                <a:alpha val="40000"/>
              </a:scrgbClr>
            </a:outerShdw>
          </a:effectLst>
        </p:spPr>
        <p:txBody>
          <a:bodyPr vert="horz" wrap="square" rtlCol="0">
            <a:spAutoFit/>
          </a:bodyPr>
          <a:lstStyle/>
          <a:p>
            <a:r>
              <a:rPr lang="en-US" altLang="zh-TW" sz="14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chrome.runtime.onMessage.addListener(function(request, sender) {
  if (request.action == "getDoc") {
    message.innerHTML = request.htmlstr;
  }
});
function onWindowLoad() {
  var message = document.querySelector('#message');
  chrome.tabs.executeScript(null, {
    file: "doWork.js"
  }, function() {
    // If you try and inject into an extensions page or the webstore/NTP you'll get an error
    if (chrome.runtime.lastError) {
      message.innerText = 'There was an error injecting script : \n' + chrome.runtime.lastError.message;
    }
  });
}
window.onload = onWindowLoad;</a:t>
            </a:r>
            <a:endParaRPr lang="zh-TW" altLang="en-US" sz="14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19941C85-521D-42DD-AE5B-4F575B076034}"/>
              </a:ext>
            </a:extLst>
          </p:cNvPr>
          <p:cNvSpPr txBox="1"/>
          <p:nvPr/>
        </p:nvSpPr>
        <p:spPr>
          <a:xfrm>
            <a:off x="611560" y="188640"/>
            <a:ext cx="1697901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popup.js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43938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5B794AA3-C93C-455B-88F9-DE01A3A3E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449" y="1215960"/>
            <a:ext cx="7901101" cy="442608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4DBAA57E-DE4F-49C8-8D1B-D5EA107722DC}"/>
              </a:ext>
            </a:extLst>
          </p:cNvPr>
          <p:cNvSpPr/>
          <p:nvPr/>
        </p:nvSpPr>
        <p:spPr>
          <a:xfrm>
            <a:off x="323528" y="4509120"/>
            <a:ext cx="4248472" cy="1512168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56E8B4EA-77DB-4446-9B07-F5E144844E76}"/>
              </a:ext>
            </a:extLst>
          </p:cNvPr>
          <p:cNvSpPr txBox="1"/>
          <p:nvPr/>
        </p:nvSpPr>
        <p:spPr>
          <a:xfrm>
            <a:off x="1115616" y="188640"/>
            <a:ext cx="1885581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dowork.js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箭號: 向左 7">
            <a:extLst>
              <a:ext uri="{FF2B5EF4-FFF2-40B4-BE49-F238E27FC236}">
                <a16:creationId xmlns:a16="http://schemas.microsoft.com/office/drawing/2014/main" id="{61E04FBC-57CD-4726-9F0D-1C7D71575FB3}"/>
              </a:ext>
            </a:extLst>
          </p:cNvPr>
          <p:cNvSpPr/>
          <p:nvPr/>
        </p:nvSpPr>
        <p:spPr>
          <a:xfrm>
            <a:off x="4716016" y="4419600"/>
            <a:ext cx="3005584" cy="495300"/>
          </a:xfrm>
          <a:prstGeom prst="leftArrow">
            <a:avLst/>
          </a:prstGeom>
          <a:ln>
            <a:tailEnd type="triangl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/>
              <a:t>主要執行這行</a:t>
            </a:r>
          </a:p>
        </p:txBody>
      </p:sp>
    </p:spTree>
    <p:extLst>
      <p:ext uri="{BB962C8B-B14F-4D97-AF65-F5344CB8AC3E}">
        <p14:creationId xmlns:p14="http://schemas.microsoft.com/office/powerpoint/2010/main" val="295301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C00000"/>
          </a:solidFill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381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  <a:ln w="12700">
          <a:noFill/>
        </a:ln>
      </a:spPr>
      <a:bodyPr wrap="none" rtlCol="0">
        <a:spAutoFit/>
      </a:bodyPr>
      <a:lstStyle>
        <a:defPPr>
          <a:defRPr sz="2800" b="1" smtClean="0">
            <a:latin typeface="微軟正黑體" panose="020B0604030504040204" pitchFamily="34" charset="-120"/>
            <a:ea typeface="微軟正黑體" panose="020B0604030504040204" pitchFamily="34" charset="-12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47362</TotalTime>
  <Words>212</Words>
  <Application>Microsoft Office PowerPoint</Application>
  <PresentationFormat>如螢幕大小 (4:3)</PresentationFormat>
  <Paragraphs>46</Paragraphs>
  <Slides>13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20" baseType="lpstr">
      <vt:lpstr>微軟正黑體</vt:lpstr>
      <vt:lpstr>新細明體</vt:lpstr>
      <vt:lpstr>Arial</vt:lpstr>
      <vt:lpstr>Calibri</vt:lpstr>
      <vt:lpstr>Cambria Math</vt:lpstr>
      <vt:lpstr>Wingdings</vt:lpstr>
      <vt:lpstr>Office 佈景主題</vt:lpstr>
      <vt:lpstr>紀錄</vt:lpstr>
      <vt:lpstr>Table of Contents</vt:lpstr>
      <vt:lpstr>runtime.message無法傳送物件</vt:lpstr>
      <vt:lpstr>PowerPoint 簡報</vt:lpstr>
      <vt:lpstr>PowerPoint 簡報</vt:lpstr>
      <vt:lpstr>主文</vt:lpstr>
      <vt:lpstr>PowerPoint 簡報</vt:lpstr>
      <vt:lpstr>PowerPoint 簡報</vt:lpstr>
      <vt:lpstr>PowerPoint 簡報</vt:lpstr>
      <vt:lpstr>PowerPoint 簡報</vt:lpstr>
      <vt:lpstr>recap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linchao</dc:creator>
  <cp:lastModifiedBy>Windows 使用者</cp:lastModifiedBy>
  <cp:revision>833</cp:revision>
  <dcterms:created xsi:type="dcterms:W3CDTF">2016-05-11T16:34:21Z</dcterms:created>
  <dcterms:modified xsi:type="dcterms:W3CDTF">2019-10-16T07:00:16Z</dcterms:modified>
</cp:coreProperties>
</file>