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275" r:id="rId3"/>
    <p:sldId id="276" r:id="rId4"/>
    <p:sldId id="277" r:id="rId5"/>
    <p:sldId id="278" r:id="rId6"/>
    <p:sldId id="280" r:id="rId7"/>
    <p:sldId id="279" r:id="rId8"/>
    <p:sldId id="260" r:id="rId9"/>
    <p:sldId id="281" r:id="rId10"/>
    <p:sldId id="282" r:id="rId11"/>
    <p:sldId id="283" r:id="rId12"/>
    <p:sldId id="267" r:id="rId13"/>
    <p:sldId id="270" r:id="rId14"/>
    <p:sldId id="273" r:id="rId15"/>
    <p:sldId id="285" r:id="rId16"/>
    <p:sldId id="286" r:id="rId17"/>
    <p:sldId id="287" r:id="rId18"/>
    <p:sldId id="288" r:id="rId19"/>
    <p:sldId id="289" r:id="rId20"/>
    <p:sldId id="290" r:id="rId21"/>
    <p:sldId id="284" r:id="rId22"/>
    <p:sldId id="265" r:id="rId23"/>
    <p:sldId id="266" r:id="rId24"/>
    <p:sldId id="268" r:id="rId25"/>
    <p:sldId id="269" r:id="rId26"/>
    <p:sldId id="264" r:id="rId27"/>
    <p:sldId id="291" r:id="rId28"/>
    <p:sldId id="292" r:id="rId29"/>
    <p:sldId id="294" r:id="rId30"/>
    <p:sldId id="295" r:id="rId31"/>
    <p:sldId id="293" r:id="rId3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37D47-1A5E-40AC-8E9E-75F3B0C55C69}" type="datetimeFigureOut">
              <a:rPr lang="zh-TW" altLang="en-US" smtClean="0"/>
              <a:pPr/>
              <a:t>2023/7/5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211E7-1A69-42E2-B520-BC346FFC4F0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420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9CC965E-B9DB-4A67-97E4-9252428D829C}" type="datetime1">
              <a:rPr lang="zh-TW" altLang="en-US" smtClean="0"/>
              <a:pPr/>
              <a:t>2023/7/5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3BF4364-13DB-4B84-B596-2F49C46539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1C0D-F575-4965-BB58-035379BAE6C6}" type="datetime1">
              <a:rPr lang="zh-TW" altLang="en-US" smtClean="0"/>
              <a:pPr/>
              <a:t>2023/7/5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59E35-694A-4995-BA38-4D87112B885E}" type="datetime1">
              <a:rPr lang="zh-TW" altLang="en-US" smtClean="0"/>
              <a:pPr/>
              <a:t>2023/7/5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10955-B30E-4319-A76D-304AF4F5C859}" type="datetime1">
              <a:rPr lang="zh-TW" altLang="en-US" smtClean="0"/>
              <a:pPr/>
              <a:t>2023/7/5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C8DC-6A4C-4DF4-8C1B-2C7B13B855B3}" type="datetime1">
              <a:rPr lang="zh-TW" altLang="en-US" smtClean="0"/>
              <a:pPr/>
              <a:t>2023/7/5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4271C-4435-456E-937F-19C89BC2A124}" type="datetime1">
              <a:rPr lang="zh-TW" altLang="en-US" smtClean="0"/>
              <a:pPr/>
              <a:t>2023/7/5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5072-796A-4836-A271-7274EFB1A580}" type="datetime1">
              <a:rPr lang="zh-TW" altLang="en-US" smtClean="0"/>
              <a:pPr/>
              <a:t>2023/7/5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7BA8-9F02-443C-9B13-2DFABD4E927C}" type="datetime1">
              <a:rPr lang="zh-TW" altLang="en-US" smtClean="0"/>
              <a:pPr/>
              <a:t>2023/7/5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8DD5-E7D6-4A90-BCF5-2CD8129008D8}" type="datetime1">
              <a:rPr lang="zh-TW" altLang="en-US" smtClean="0"/>
              <a:pPr/>
              <a:t>2023/7/5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2284F27-13E1-4222-8F3E-C637554D128A}" type="datetime1">
              <a:rPr lang="zh-TW" altLang="en-US" smtClean="0"/>
              <a:pPr/>
              <a:t>2023/7/5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3BF4364-13DB-4B84-B596-2F49C46539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EC056EF-A9CA-4AA1-AEEE-5A8EB09F7A9E}" type="datetime1">
              <a:rPr lang="zh-TW" altLang="en-US" smtClean="0"/>
              <a:pPr/>
              <a:t>2023/7/5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3BF4364-13DB-4B84-B596-2F49C46539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25AF3E5-7132-4F1E-9AD4-B4CC43F1B21D}" type="datetime1">
              <a:rPr lang="zh-TW" altLang="en-US" smtClean="0"/>
              <a:pPr/>
              <a:t>2023/7/5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3BF4364-13DB-4B84-B596-2F49C46539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3/library/stdtypes.html#typesmapping" TargetMode="External"/><Relationship Id="rId2" Type="http://schemas.openxmlformats.org/officeDocument/2006/relationships/hyperlink" Target="http://divakalife.blogspot.tw/2010/05/python-list-dictionary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3/library/stdtypes.html#typesmapping" TargetMode="External"/><Relationship Id="rId2" Type="http://schemas.openxmlformats.org/officeDocument/2006/relationships/hyperlink" Target="http://divakalife.blogspot.tw/2010/05/python-list-dictionary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71538" y="1794935"/>
            <a:ext cx="7072362" cy="1828090"/>
          </a:xfrm>
        </p:spPr>
        <p:txBody>
          <a:bodyPr>
            <a:normAutofit/>
          </a:bodyPr>
          <a:lstStyle/>
          <a:p>
            <a:r>
              <a:rPr lang="en-US" altLang="zh-TW" sz="4400" dirty="0" smtClean="0"/>
              <a:t>Dictionary</a:t>
            </a:r>
            <a:endParaRPr lang="zh-TW" altLang="en-US" sz="44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149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Keys and Values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values in dictionary items can be of any data type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198915" y="3140968"/>
            <a:ext cx="6861353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# </a:t>
            </a:r>
            <a:r>
              <a:rPr lang="en-US" altLang="zh-TW" dirty="0" smtClean="0">
                <a:solidFill>
                  <a:schemeClr val="tx1"/>
                </a:solidFill>
              </a:rPr>
              <a:t>key examples for s</a:t>
            </a:r>
            <a:r>
              <a:rPr lang="en-US" altLang="zh-TW" dirty="0" smtClean="0"/>
              <a:t>tring</a:t>
            </a:r>
            <a:r>
              <a:rPr lang="en-US" altLang="zh-TW" dirty="0"/>
              <a:t>, </a:t>
            </a:r>
            <a:r>
              <a:rPr lang="en-US" altLang="zh-TW" dirty="0" err="1"/>
              <a:t>int</a:t>
            </a:r>
            <a:r>
              <a:rPr lang="en-US" altLang="zh-TW" dirty="0"/>
              <a:t>, </a:t>
            </a:r>
            <a:r>
              <a:rPr lang="en-US" altLang="zh-TW" dirty="0" err="1"/>
              <a:t>boolean</a:t>
            </a:r>
            <a:r>
              <a:rPr lang="en-US" altLang="zh-TW" dirty="0"/>
              <a:t>, and list data </a:t>
            </a:r>
            <a:r>
              <a:rPr lang="en-US" altLang="zh-TW" dirty="0" smtClean="0"/>
              <a:t>types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en-US" altLang="zh-TW" dirty="0" err="1">
                <a:solidFill>
                  <a:schemeClr val="tx1"/>
                </a:solidFill>
              </a:rPr>
              <a:t>thisdict</a:t>
            </a:r>
            <a:r>
              <a:rPr lang="en-US" altLang="zh-TW" dirty="0">
                <a:solidFill>
                  <a:schemeClr val="tx1"/>
                </a:solidFill>
              </a:rPr>
              <a:t> =	{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  "brand": "Ford",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  "electric": False,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  "year": 1964,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  "colors": ["red", "white", "blue"]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} </a:t>
            </a:r>
            <a:endParaRPr lang="en-US" altLang="zh-TW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39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Keys and Values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values in dictionary items can be of any data type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83568" y="2924944"/>
            <a:ext cx="7992888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# </a:t>
            </a:r>
            <a:r>
              <a:rPr lang="en-US" altLang="zh-TW" dirty="0" smtClean="0">
                <a:solidFill>
                  <a:schemeClr val="tx1"/>
                </a:solidFill>
              </a:rPr>
              <a:t>key example for a self-defined class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class </a:t>
            </a:r>
            <a:r>
              <a:rPr lang="en-US" altLang="zh-TW" dirty="0">
                <a:solidFill>
                  <a:srgbClr val="0000FF"/>
                </a:solidFill>
              </a:rPr>
              <a:t>Person</a:t>
            </a:r>
            <a:r>
              <a:rPr lang="en-US" altLang="zh-TW" dirty="0">
                <a:solidFill>
                  <a:schemeClr val="tx1"/>
                </a:solidFill>
              </a:rPr>
              <a:t>: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    </a:t>
            </a:r>
            <a:r>
              <a:rPr lang="en-US" altLang="zh-TW" dirty="0" err="1">
                <a:solidFill>
                  <a:schemeClr val="tx1"/>
                </a:solidFill>
              </a:rPr>
              <a:t>def</a:t>
            </a:r>
            <a:r>
              <a:rPr lang="en-US" altLang="zh-TW" dirty="0">
                <a:solidFill>
                  <a:schemeClr val="tx1"/>
                </a:solidFill>
              </a:rPr>
              <a:t> __</a:t>
            </a:r>
            <a:r>
              <a:rPr lang="en-US" altLang="zh-TW" dirty="0" err="1">
                <a:solidFill>
                  <a:schemeClr val="tx1"/>
                </a:solidFill>
              </a:rPr>
              <a:t>init</a:t>
            </a:r>
            <a:r>
              <a:rPr lang="en-US" altLang="zh-TW" dirty="0">
                <a:solidFill>
                  <a:schemeClr val="tx1"/>
                </a:solidFill>
              </a:rPr>
              <a:t>__(self, name):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        self.name = name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    </a:t>
            </a:r>
            <a:r>
              <a:rPr lang="en-US" altLang="zh-TW" dirty="0" err="1">
                <a:solidFill>
                  <a:schemeClr val="tx1"/>
                </a:solidFill>
              </a:rPr>
              <a:t>def</a:t>
            </a:r>
            <a:r>
              <a:rPr lang="en-US" altLang="zh-TW" dirty="0">
                <a:solidFill>
                  <a:schemeClr val="tx1"/>
                </a:solidFill>
              </a:rPr>
              <a:t> </a:t>
            </a:r>
            <a:r>
              <a:rPr lang="en-US" altLang="zh-TW" dirty="0" err="1">
                <a:solidFill>
                  <a:schemeClr val="tx1"/>
                </a:solidFill>
              </a:rPr>
              <a:t>Say_Hello</a:t>
            </a:r>
            <a:r>
              <a:rPr lang="en-US" altLang="zh-TW" dirty="0">
                <a:solidFill>
                  <a:schemeClr val="tx1"/>
                </a:solidFill>
              </a:rPr>
              <a:t>(self):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        print('Hello. My name is ' + self.name + '.')</a:t>
            </a:r>
          </a:p>
          <a:p>
            <a:endParaRPr lang="en-US" altLang="zh-TW" dirty="0">
              <a:solidFill>
                <a:schemeClr val="tx1"/>
              </a:solidFill>
            </a:endParaRPr>
          </a:p>
          <a:p>
            <a:r>
              <a:rPr lang="en-US" altLang="zh-TW" dirty="0">
                <a:solidFill>
                  <a:schemeClr val="tx1"/>
                </a:solidFill>
              </a:rPr>
              <a:t>members = {1001: </a:t>
            </a:r>
            <a:r>
              <a:rPr lang="en-US" altLang="zh-TW" dirty="0">
                <a:solidFill>
                  <a:srgbClr val="0000FF"/>
                </a:solidFill>
              </a:rPr>
              <a:t>Person</a:t>
            </a:r>
            <a:r>
              <a:rPr lang="en-US" altLang="zh-TW" dirty="0">
                <a:solidFill>
                  <a:schemeClr val="tx1"/>
                </a:solidFill>
              </a:rPr>
              <a:t>("John"), 1002: </a:t>
            </a:r>
            <a:r>
              <a:rPr lang="en-US" altLang="zh-TW" dirty="0">
                <a:solidFill>
                  <a:srgbClr val="0000FF"/>
                </a:solidFill>
              </a:rPr>
              <a:t>Person</a:t>
            </a:r>
            <a:r>
              <a:rPr lang="en-US" altLang="zh-TW" dirty="0">
                <a:solidFill>
                  <a:schemeClr val="tx1"/>
                </a:solidFill>
              </a:rPr>
              <a:t>("Jane"), 1003: </a:t>
            </a:r>
            <a:r>
              <a:rPr lang="en-US" altLang="zh-TW" dirty="0">
                <a:solidFill>
                  <a:srgbClr val="0000FF"/>
                </a:solidFill>
              </a:rPr>
              <a:t>Person</a:t>
            </a:r>
            <a:r>
              <a:rPr lang="en-US" altLang="zh-TW" dirty="0">
                <a:solidFill>
                  <a:schemeClr val="tx1"/>
                </a:solidFill>
              </a:rPr>
              <a:t>("Emily")}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print(members[1001].name) # John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members[1001].</a:t>
            </a:r>
            <a:r>
              <a:rPr lang="en-US" altLang="zh-TW" dirty="0" err="1">
                <a:solidFill>
                  <a:schemeClr val="tx1"/>
                </a:solidFill>
              </a:rPr>
              <a:t>Say_Hello</a:t>
            </a:r>
            <a:r>
              <a:rPr lang="en-US" altLang="zh-TW" dirty="0">
                <a:solidFill>
                  <a:schemeClr val="tx1"/>
                </a:solidFill>
              </a:rPr>
              <a:t>() # Hello. My name is John.</a:t>
            </a:r>
            <a:endParaRPr lang="en-US" altLang="zh-TW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939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Difference between List and </a:t>
            </a:r>
            <a:r>
              <a:rPr lang="en-US" altLang="zh-TW" dirty="0" err="1" smtClean="0"/>
              <a:t>Dict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12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832918"/>
              </p:ext>
            </p:extLst>
          </p:nvPr>
        </p:nvGraphicFramePr>
        <p:xfrm>
          <a:off x="26572" y="2564904"/>
          <a:ext cx="9144000" cy="2118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07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9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06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682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list</a:t>
                      </a:r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dict</a:t>
                      </a:r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Empty list or </a:t>
                      </a:r>
                      <a:r>
                        <a:rPr lang="en-US" altLang="zh-TW" dirty="0" err="1" smtClean="0"/>
                        <a:t>dict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use</a:t>
                      </a:r>
                      <a:r>
                        <a:rPr lang="zh-TW" altLang="en-US" dirty="0" smtClean="0"/>
                        <a:t> </a:t>
                      </a:r>
                      <a:r>
                        <a:rPr lang="en-US" altLang="zh-TW" dirty="0" smtClean="0"/>
                        <a:t>brackets []</a:t>
                      </a:r>
                    </a:p>
                    <a:p>
                      <a:r>
                        <a:rPr lang="en-US" altLang="zh-TW" dirty="0" smtClean="0"/>
                        <a:t>L1 = []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use</a:t>
                      </a:r>
                      <a:r>
                        <a:rPr lang="zh-TW" altLang="en-US" dirty="0" smtClean="0"/>
                        <a:t> </a:t>
                      </a:r>
                      <a:r>
                        <a:rPr lang="en-US" altLang="zh-TW" dirty="0" smtClean="0"/>
                        <a:t>braces {}</a:t>
                      </a:r>
                    </a:p>
                    <a:p>
                      <a:r>
                        <a:rPr lang="en-US" altLang="zh-TW" dirty="0" smtClean="0"/>
                        <a:t>D1 = {}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Initialization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L1 = [value1, value2......]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D1 = {key1:value1 , key2:value2......}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Sorting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L1.sort()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Sort a Dictionary with the sorted()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Delete</a:t>
                      </a:r>
                      <a:r>
                        <a:rPr lang="en-US" altLang="zh-TW" baseline="0" dirty="0" smtClean="0"/>
                        <a:t> data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L1.remove(value)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del  D1[key]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Dictionary Methods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63040" y="2119257"/>
            <a:ext cx="6853376" cy="40550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US" altLang="zh-TW" b="1" dirty="0" err="1" smtClean="0"/>
              <a:t>dict.clear</a:t>
            </a:r>
            <a:r>
              <a:rPr lang="en-US" altLang="zh-TW" b="1" dirty="0" smtClean="0"/>
              <a:t>()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>Removes all the elements from the dictionary</a:t>
            </a:r>
            <a:endParaRPr lang="en-US" altLang="zh-TW" dirty="0" smtClean="0"/>
          </a:p>
          <a:p>
            <a:r>
              <a:rPr lang="en-US" altLang="zh-TW" b="1" dirty="0" err="1" smtClean="0"/>
              <a:t>dict.copy</a:t>
            </a:r>
            <a:r>
              <a:rPr lang="en-US" altLang="zh-TW" b="1" dirty="0" smtClean="0"/>
              <a:t>()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>Returns a copy of the dictionary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ex: D2 = D1.copy()</a:t>
            </a:r>
          </a:p>
          <a:p>
            <a:r>
              <a:rPr lang="en-US" altLang="zh-TW" b="1" dirty="0" smtClean="0"/>
              <a:t>dict.pop(key)</a:t>
            </a:r>
            <a:br>
              <a:rPr lang="en-US" altLang="zh-TW" b="1" dirty="0" smtClean="0"/>
            </a:br>
            <a:r>
              <a:rPr lang="en-US" altLang="zh-TW" dirty="0"/>
              <a:t>Removes the element with the specified key</a:t>
            </a:r>
            <a:endParaRPr lang="en-US" altLang="zh-TW" dirty="0" smtClean="0"/>
          </a:p>
          <a:p>
            <a:r>
              <a:rPr lang="en-US" altLang="zh-TW" b="1" dirty="0" err="1" smtClean="0"/>
              <a:t>dict.keys</a:t>
            </a:r>
            <a:r>
              <a:rPr lang="en-US" altLang="zh-TW" b="1" dirty="0" smtClean="0"/>
              <a:t>()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>Returns a list containing the dictionary’s keys</a:t>
            </a:r>
            <a:endParaRPr lang="en-US" altLang="zh-TW" dirty="0" smtClean="0"/>
          </a:p>
          <a:p>
            <a:r>
              <a:rPr lang="en-US" altLang="zh-TW" b="1" dirty="0" err="1" smtClean="0"/>
              <a:t>dict.values</a:t>
            </a:r>
            <a:r>
              <a:rPr lang="en-US" altLang="zh-TW" b="1" dirty="0" smtClean="0"/>
              <a:t>()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Returns a list of all the values in the </a:t>
            </a:r>
            <a:r>
              <a:rPr lang="en-US" altLang="zh-TW" dirty="0" smtClean="0"/>
              <a:t>dictionary</a:t>
            </a:r>
          </a:p>
          <a:p>
            <a:r>
              <a:rPr lang="en-US" altLang="zh-TW" b="1" dirty="0" err="1" smtClean="0"/>
              <a:t>dict.items</a:t>
            </a:r>
            <a:r>
              <a:rPr lang="en-US" altLang="zh-TW" b="1" dirty="0" smtClean="0"/>
              <a:t>()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Returns a list containing a tuple for each key value pair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Sorting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We can </a:t>
            </a:r>
            <a:r>
              <a:rPr lang="en-US" altLang="zh-TW" dirty="0" smtClean="0"/>
              <a:t>use the </a:t>
            </a:r>
            <a:r>
              <a:rPr lang="en-US" altLang="zh-TW" dirty="0"/>
              <a:t>sorted() method sorts </a:t>
            </a:r>
            <a:r>
              <a:rPr lang="en-US" altLang="zh-TW" dirty="0" err="1"/>
              <a:t>iterable</a:t>
            </a:r>
            <a:r>
              <a:rPr lang="en-US" altLang="zh-TW" dirty="0"/>
              <a:t> data such as lists, tuples, and </a:t>
            </a:r>
            <a:r>
              <a:rPr lang="en-US" altLang="zh-TW" dirty="0" smtClean="0"/>
              <a:t>dictionaries</a:t>
            </a:r>
          </a:p>
          <a:p>
            <a:pPr lvl="1"/>
            <a:r>
              <a:rPr lang="en-US" altLang="zh-TW" dirty="0" smtClean="0"/>
              <a:t>The sorted</a:t>
            </a:r>
            <a:r>
              <a:rPr lang="en-US" altLang="zh-TW" dirty="0"/>
              <a:t>() method </a:t>
            </a:r>
            <a:r>
              <a:rPr lang="en-US" altLang="zh-TW" dirty="0" smtClean="0"/>
              <a:t>will put </a:t>
            </a:r>
            <a:r>
              <a:rPr lang="en-US" altLang="zh-TW" dirty="0"/>
              <a:t>the sorted items in a list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1187624" y="4237388"/>
            <a:ext cx="7304692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# </a:t>
            </a:r>
            <a:r>
              <a:rPr lang="en-US" altLang="zh-TW" dirty="0" smtClean="0">
                <a:solidFill>
                  <a:schemeClr val="tx1"/>
                </a:solidFill>
              </a:rPr>
              <a:t>the sorted</a:t>
            </a:r>
            <a:r>
              <a:rPr lang="en-US" altLang="zh-TW" dirty="0">
                <a:solidFill>
                  <a:schemeClr val="tx1"/>
                </a:solidFill>
              </a:rPr>
              <a:t>() arranged the list below in alphabetical order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en-US" altLang="zh-TW" dirty="0">
                <a:solidFill>
                  <a:schemeClr val="tx1"/>
                </a:solidFill>
              </a:rPr>
              <a:t>persons = ['Chris', 'Amber', 'David', 'El-dorado', 'Brad', '</a:t>
            </a:r>
            <a:r>
              <a:rPr lang="en-US" altLang="zh-TW" dirty="0" err="1">
                <a:solidFill>
                  <a:schemeClr val="tx1"/>
                </a:solidFill>
              </a:rPr>
              <a:t>Folake</a:t>
            </a:r>
            <a:r>
              <a:rPr lang="en-US" altLang="zh-TW" dirty="0">
                <a:solidFill>
                  <a:schemeClr val="tx1"/>
                </a:solidFill>
              </a:rPr>
              <a:t>']</a:t>
            </a:r>
          </a:p>
          <a:p>
            <a:r>
              <a:rPr lang="en-US" altLang="zh-TW" dirty="0" err="1">
                <a:solidFill>
                  <a:schemeClr val="tx1"/>
                </a:solidFill>
              </a:rPr>
              <a:t>sortedPersons</a:t>
            </a:r>
            <a:r>
              <a:rPr lang="en-US" altLang="zh-TW" dirty="0">
                <a:solidFill>
                  <a:schemeClr val="tx1"/>
                </a:solidFill>
              </a:rPr>
              <a:t> = sorted(persons)</a:t>
            </a:r>
          </a:p>
          <a:p>
            <a:endParaRPr lang="en-US" altLang="zh-TW" dirty="0">
              <a:solidFill>
                <a:schemeClr val="tx1"/>
              </a:solidFill>
            </a:endParaRPr>
          </a:p>
          <a:p>
            <a:r>
              <a:rPr lang="en-US" altLang="zh-TW" dirty="0">
                <a:solidFill>
                  <a:schemeClr val="tx1"/>
                </a:solidFill>
              </a:rPr>
              <a:t>print(</a:t>
            </a:r>
            <a:r>
              <a:rPr lang="en-US" altLang="zh-TW" dirty="0" err="1">
                <a:solidFill>
                  <a:schemeClr val="tx1"/>
                </a:solidFill>
              </a:rPr>
              <a:t>sortedPersons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# Output: ['Amber', 'Brad', 'Chris', 'David', 'El-dorado', '</a:t>
            </a:r>
            <a:r>
              <a:rPr lang="en-US" altLang="zh-TW" dirty="0" err="1">
                <a:solidFill>
                  <a:schemeClr val="tx1"/>
                </a:solidFill>
              </a:rPr>
              <a:t>Folake</a:t>
            </a:r>
            <a:r>
              <a:rPr lang="en-US" altLang="zh-TW" dirty="0">
                <a:solidFill>
                  <a:schemeClr val="tx1"/>
                </a:solidFill>
              </a:rPr>
              <a:t>']</a:t>
            </a:r>
            <a:endParaRPr lang="en-US" altLang="zh-TW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Sorting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We can </a:t>
            </a:r>
            <a:r>
              <a:rPr lang="en-US" altLang="zh-TW" dirty="0" smtClean="0"/>
              <a:t>use the </a:t>
            </a:r>
            <a:r>
              <a:rPr lang="en-US" altLang="zh-TW" dirty="0"/>
              <a:t>sorted() method sorts </a:t>
            </a:r>
            <a:r>
              <a:rPr lang="en-US" altLang="zh-TW" dirty="0" err="1"/>
              <a:t>iterable</a:t>
            </a:r>
            <a:r>
              <a:rPr lang="en-US" altLang="zh-TW" dirty="0"/>
              <a:t> data such as lists, tuples, and </a:t>
            </a:r>
            <a:r>
              <a:rPr lang="en-US" altLang="zh-TW" dirty="0" smtClean="0"/>
              <a:t>dictionaries</a:t>
            </a:r>
          </a:p>
          <a:p>
            <a:pPr lvl="1"/>
            <a:r>
              <a:rPr lang="en-US" altLang="zh-TW" dirty="0" smtClean="0"/>
              <a:t>The sorted</a:t>
            </a:r>
            <a:r>
              <a:rPr lang="en-US" altLang="zh-TW" dirty="0"/>
              <a:t>() method </a:t>
            </a:r>
            <a:r>
              <a:rPr lang="en-US" altLang="zh-TW" dirty="0" smtClean="0"/>
              <a:t>will put </a:t>
            </a:r>
            <a:r>
              <a:rPr lang="en-US" altLang="zh-TW" dirty="0"/>
              <a:t>the sorted items in a list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755576" y="4237388"/>
            <a:ext cx="7992888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# the sorted() method sorts the numbers in the tuple below in ascending </a:t>
            </a:r>
            <a:r>
              <a:rPr lang="en-US" altLang="zh-TW" dirty="0" smtClean="0">
                <a:solidFill>
                  <a:schemeClr val="tx1"/>
                </a:solidFill>
              </a:rPr>
              <a:t>order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numbers = (14, 3, 1, 4, 2, 9, 8, 10, 13, 12)</a:t>
            </a:r>
          </a:p>
          <a:p>
            <a:r>
              <a:rPr lang="en-US" altLang="zh-TW" dirty="0" err="1">
                <a:solidFill>
                  <a:schemeClr val="tx1"/>
                </a:solidFill>
              </a:rPr>
              <a:t>sortedNumbers</a:t>
            </a:r>
            <a:r>
              <a:rPr lang="en-US" altLang="zh-TW" dirty="0">
                <a:solidFill>
                  <a:schemeClr val="tx1"/>
                </a:solidFill>
              </a:rPr>
              <a:t> = sorted(numbers)</a:t>
            </a:r>
          </a:p>
          <a:p>
            <a:endParaRPr lang="en-US" altLang="zh-TW" dirty="0">
              <a:solidFill>
                <a:schemeClr val="tx1"/>
              </a:solidFill>
            </a:endParaRPr>
          </a:p>
          <a:p>
            <a:r>
              <a:rPr lang="en-US" altLang="zh-TW" dirty="0">
                <a:solidFill>
                  <a:schemeClr val="tx1"/>
                </a:solidFill>
              </a:rPr>
              <a:t>print(</a:t>
            </a:r>
            <a:r>
              <a:rPr lang="en-US" altLang="zh-TW" dirty="0" err="1">
                <a:solidFill>
                  <a:schemeClr val="tx1"/>
                </a:solidFill>
              </a:rPr>
              <a:t>sortedNumbers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# Output: [1, 2, 3, 4, 8, 9, 10, 12, 13, 14]</a:t>
            </a:r>
            <a:endParaRPr lang="en-US" altLang="zh-TW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7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Sorting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We can </a:t>
            </a:r>
            <a:r>
              <a:rPr lang="en-US" altLang="zh-TW" dirty="0" smtClean="0"/>
              <a:t>use the </a:t>
            </a:r>
            <a:r>
              <a:rPr lang="en-US" altLang="zh-TW" dirty="0"/>
              <a:t>sorted() method sorts </a:t>
            </a:r>
            <a:r>
              <a:rPr lang="en-US" altLang="zh-TW" dirty="0" err="1"/>
              <a:t>iterable</a:t>
            </a:r>
            <a:r>
              <a:rPr lang="en-US" altLang="zh-TW" dirty="0"/>
              <a:t> data such as lists, tuples, and </a:t>
            </a:r>
            <a:r>
              <a:rPr lang="en-US" altLang="zh-TW" dirty="0" smtClean="0"/>
              <a:t>dictionaries</a:t>
            </a:r>
          </a:p>
          <a:p>
            <a:pPr lvl="1"/>
            <a:r>
              <a:rPr lang="en-US" altLang="zh-TW" dirty="0" smtClean="0"/>
              <a:t>The sorted</a:t>
            </a:r>
            <a:r>
              <a:rPr lang="en-US" altLang="zh-TW" dirty="0"/>
              <a:t>() method </a:t>
            </a:r>
            <a:r>
              <a:rPr lang="en-US" altLang="zh-TW" dirty="0" smtClean="0"/>
              <a:t>will put </a:t>
            </a:r>
            <a:r>
              <a:rPr lang="en-US" altLang="zh-TW" dirty="0"/>
              <a:t>the sorted items in a list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755576" y="4237388"/>
            <a:ext cx="7992888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# If </a:t>
            </a:r>
            <a:r>
              <a:rPr lang="en-US" altLang="zh-TW" dirty="0" smtClean="0">
                <a:solidFill>
                  <a:schemeClr val="tx1"/>
                </a:solidFill>
              </a:rPr>
              <a:t>we </a:t>
            </a:r>
            <a:r>
              <a:rPr lang="en-US" altLang="zh-TW" dirty="0">
                <a:solidFill>
                  <a:schemeClr val="tx1"/>
                </a:solidFill>
              </a:rPr>
              <a:t>use the sorted() method with a dictionary, only the keys will be returned 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en-US" altLang="zh-TW" dirty="0" smtClean="0">
                <a:solidFill>
                  <a:schemeClr val="tx1"/>
                </a:solidFill>
              </a:rPr>
              <a:t># and </a:t>
            </a:r>
            <a:r>
              <a:rPr lang="en-US" altLang="zh-TW" dirty="0">
                <a:solidFill>
                  <a:schemeClr val="tx1"/>
                </a:solidFill>
              </a:rPr>
              <a:t>as usual, it will be in a </a:t>
            </a:r>
            <a:r>
              <a:rPr lang="en-US" altLang="zh-TW" dirty="0" smtClean="0">
                <a:solidFill>
                  <a:schemeClr val="tx1"/>
                </a:solidFill>
              </a:rPr>
              <a:t>list</a:t>
            </a:r>
          </a:p>
          <a:p>
            <a:r>
              <a:rPr lang="pt-BR" altLang="zh-TW" dirty="0">
                <a:solidFill>
                  <a:schemeClr val="tx1"/>
                </a:solidFill>
              </a:rPr>
              <a:t>my_dict = { 'num6': 6, 'num3': 3, 'num2': 2, 'num4': 4, 'num1': 1, 'num5': 5}</a:t>
            </a:r>
          </a:p>
          <a:p>
            <a:r>
              <a:rPr lang="pt-BR" altLang="zh-TW" dirty="0">
                <a:solidFill>
                  <a:schemeClr val="tx1"/>
                </a:solidFill>
              </a:rPr>
              <a:t>sortedDict = sorted(my_dict)</a:t>
            </a:r>
          </a:p>
          <a:p>
            <a:endParaRPr lang="pt-BR" altLang="zh-TW" dirty="0">
              <a:solidFill>
                <a:schemeClr val="tx1"/>
              </a:solidFill>
            </a:endParaRPr>
          </a:p>
          <a:p>
            <a:r>
              <a:rPr lang="pt-BR" altLang="zh-TW" dirty="0">
                <a:solidFill>
                  <a:schemeClr val="tx1"/>
                </a:solidFill>
              </a:rPr>
              <a:t>print(sortedDict)</a:t>
            </a:r>
          </a:p>
          <a:p>
            <a:r>
              <a:rPr lang="pt-BR" altLang="zh-TW" dirty="0">
                <a:solidFill>
                  <a:schemeClr val="tx1"/>
                </a:solidFill>
              </a:rPr>
              <a:t># ['num1', 'num2', 'num3', 'num4', 'num5', 'num6']</a:t>
            </a:r>
            <a:endParaRPr lang="en-US" altLang="zh-TW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61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Parameters of the sorted() 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419006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zh-TW" dirty="0"/>
              <a:t>The sorted() method can accept up to 3 </a:t>
            </a:r>
            <a:r>
              <a:rPr lang="en-US" altLang="zh-TW" dirty="0" smtClean="0"/>
              <a:t>parameters</a:t>
            </a:r>
          </a:p>
          <a:p>
            <a:pPr lvl="1" algn="just"/>
            <a:r>
              <a:rPr lang="en-US" altLang="zh-TW" dirty="0" err="1"/>
              <a:t>iterable</a:t>
            </a:r>
            <a:r>
              <a:rPr lang="en-US" altLang="zh-TW" dirty="0"/>
              <a:t> – the data to iterate over. It could be a tuple, list, or </a:t>
            </a:r>
            <a:r>
              <a:rPr lang="en-US" altLang="zh-TW" dirty="0" smtClean="0"/>
              <a:t>dictionary</a:t>
            </a:r>
          </a:p>
          <a:p>
            <a:pPr lvl="1" algn="just"/>
            <a:r>
              <a:rPr lang="en-US" altLang="zh-TW" dirty="0"/>
              <a:t>key – an optional value, the function that helps you to perform a custom sort </a:t>
            </a:r>
            <a:r>
              <a:rPr lang="en-US" altLang="zh-TW" dirty="0" smtClean="0"/>
              <a:t>operation</a:t>
            </a:r>
          </a:p>
          <a:p>
            <a:pPr lvl="1" algn="just"/>
            <a:r>
              <a:rPr lang="en-US" altLang="zh-TW" dirty="0"/>
              <a:t>reverse – another optional value. It helps you arrange the sorted data in ascending or descending </a:t>
            </a:r>
            <a:r>
              <a:rPr lang="en-US" altLang="zh-TW" dirty="0" smtClean="0"/>
              <a:t>order</a:t>
            </a:r>
          </a:p>
          <a:p>
            <a:pPr algn="just"/>
            <a:r>
              <a:rPr lang="en-US" altLang="zh-TW" dirty="0" smtClean="0"/>
              <a:t>The </a:t>
            </a:r>
            <a:r>
              <a:rPr lang="en-US" altLang="zh-TW" dirty="0"/>
              <a:t>key parameter is what we’ll pass into the sorted() method to get the dictionary sorted by </a:t>
            </a:r>
            <a:r>
              <a:rPr lang="en-US" altLang="zh-TW" dirty="0" smtClean="0"/>
              <a:t>value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34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Sorting by Values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dirty="0" smtClean="0"/>
              <a:t>Pass </a:t>
            </a:r>
            <a:r>
              <a:rPr lang="en-US" altLang="zh-TW" dirty="0"/>
              <a:t>the dictionary to the sorted() method as the first value</a:t>
            </a:r>
          </a:p>
          <a:p>
            <a:pPr algn="just"/>
            <a:r>
              <a:rPr lang="en-US" altLang="zh-TW" dirty="0" smtClean="0"/>
              <a:t>Use </a:t>
            </a:r>
            <a:r>
              <a:rPr lang="en-US" altLang="zh-TW" dirty="0"/>
              <a:t>the items() method on the dictionary to retrieve its keys and values</a:t>
            </a:r>
          </a:p>
          <a:p>
            <a:pPr algn="just"/>
            <a:r>
              <a:rPr lang="en-US" altLang="zh-TW" dirty="0" smtClean="0"/>
              <a:t>Write </a:t>
            </a:r>
            <a:r>
              <a:rPr lang="en-US" altLang="zh-TW" dirty="0"/>
              <a:t>a lambda function to get the values retrieved with the </a:t>
            </a:r>
            <a:r>
              <a:rPr lang="en-US" altLang="zh-TW" dirty="0" smtClean="0"/>
              <a:t>items() </a:t>
            </a:r>
            <a:r>
              <a:rPr lang="en-US" altLang="zh-TW" dirty="0"/>
              <a:t>method</a:t>
            </a:r>
          </a:p>
          <a:p>
            <a:pPr algn="just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371398" y="4791385"/>
            <a:ext cx="8748464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dirty="0" err="1">
                <a:solidFill>
                  <a:schemeClr val="tx1"/>
                </a:solidFill>
              </a:rPr>
              <a:t>footballers_goals</a:t>
            </a:r>
            <a:r>
              <a:rPr lang="en-US" altLang="zh-TW" dirty="0">
                <a:solidFill>
                  <a:schemeClr val="tx1"/>
                </a:solidFill>
              </a:rPr>
              <a:t> = {'</a:t>
            </a:r>
            <a:r>
              <a:rPr lang="en-US" altLang="zh-TW" dirty="0" err="1">
                <a:solidFill>
                  <a:schemeClr val="tx1"/>
                </a:solidFill>
              </a:rPr>
              <a:t>Eusebio</a:t>
            </a:r>
            <a:r>
              <a:rPr lang="en-US" altLang="zh-TW" dirty="0">
                <a:solidFill>
                  <a:schemeClr val="tx1"/>
                </a:solidFill>
              </a:rPr>
              <a:t>': 120, '</a:t>
            </a:r>
            <a:r>
              <a:rPr lang="en-US" altLang="zh-TW" dirty="0" err="1">
                <a:solidFill>
                  <a:schemeClr val="tx1"/>
                </a:solidFill>
              </a:rPr>
              <a:t>Cruyff</a:t>
            </a:r>
            <a:r>
              <a:rPr lang="en-US" altLang="zh-TW" dirty="0">
                <a:solidFill>
                  <a:schemeClr val="tx1"/>
                </a:solidFill>
              </a:rPr>
              <a:t>': 104, 'Pele': 150, 'Ronaldo': 132, 'Messi': 125}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#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x[0] is the key and x[1] is the value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# </a:t>
            </a:r>
            <a:r>
              <a:rPr lang="en-US" altLang="zh-TW" dirty="0" smtClean="0">
                <a:solidFill>
                  <a:schemeClr val="tx1"/>
                </a:solidFill>
              </a:rPr>
              <a:t>While using x[1], we </a:t>
            </a:r>
            <a:r>
              <a:rPr lang="en-US" altLang="zh-TW" dirty="0">
                <a:solidFill>
                  <a:schemeClr val="tx1"/>
                </a:solidFill>
              </a:rPr>
              <a:t>can sort the dictionary by values</a:t>
            </a:r>
          </a:p>
          <a:p>
            <a:r>
              <a:rPr lang="en-US" altLang="zh-TW" dirty="0" err="1">
                <a:solidFill>
                  <a:schemeClr val="tx1"/>
                </a:solidFill>
              </a:rPr>
              <a:t>sorted_footballers_by_goals</a:t>
            </a:r>
            <a:r>
              <a:rPr lang="en-US" altLang="zh-TW" dirty="0">
                <a:solidFill>
                  <a:schemeClr val="tx1"/>
                </a:solidFill>
              </a:rPr>
              <a:t> = sorted(</a:t>
            </a:r>
            <a:r>
              <a:rPr lang="en-US" altLang="zh-TW" dirty="0" err="1">
                <a:solidFill>
                  <a:schemeClr val="tx1"/>
                </a:solidFill>
              </a:rPr>
              <a:t>footballers_goals.items</a:t>
            </a:r>
            <a:r>
              <a:rPr lang="en-US" altLang="zh-TW" dirty="0">
                <a:solidFill>
                  <a:schemeClr val="tx1"/>
                </a:solidFill>
              </a:rPr>
              <a:t>(), key=lambda x:x[1</a:t>
            </a:r>
            <a:r>
              <a:rPr lang="en-US" altLang="zh-TW" dirty="0" smtClean="0">
                <a:solidFill>
                  <a:schemeClr val="tx1"/>
                </a:solidFill>
              </a:rPr>
              <a:t>])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print(</a:t>
            </a:r>
            <a:r>
              <a:rPr lang="en-US" altLang="zh-TW" dirty="0" err="1" smtClean="0">
                <a:solidFill>
                  <a:schemeClr val="tx1"/>
                </a:solidFill>
              </a:rPr>
              <a:t>sorted_footballers_by_goals</a:t>
            </a:r>
            <a:r>
              <a:rPr lang="en-US" altLang="zh-TW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# [('</a:t>
            </a:r>
            <a:r>
              <a:rPr lang="en-US" altLang="zh-TW" dirty="0" err="1">
                <a:solidFill>
                  <a:schemeClr val="tx1"/>
                </a:solidFill>
              </a:rPr>
              <a:t>Cruyff</a:t>
            </a:r>
            <a:r>
              <a:rPr lang="en-US" altLang="zh-TW" dirty="0">
                <a:solidFill>
                  <a:schemeClr val="tx1"/>
                </a:solidFill>
              </a:rPr>
              <a:t>', 104), ('</a:t>
            </a:r>
            <a:r>
              <a:rPr lang="en-US" altLang="zh-TW" dirty="0" err="1">
                <a:solidFill>
                  <a:schemeClr val="tx1"/>
                </a:solidFill>
              </a:rPr>
              <a:t>Eusebio</a:t>
            </a:r>
            <a:r>
              <a:rPr lang="en-US" altLang="zh-TW" dirty="0">
                <a:solidFill>
                  <a:schemeClr val="tx1"/>
                </a:solidFill>
              </a:rPr>
              <a:t>', 120), ('Messi', 125), ('Ronaldo', 132), ('Pele', 150)]</a:t>
            </a:r>
            <a:endParaRPr lang="en-US" altLang="zh-TW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696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Converting </a:t>
            </a:r>
            <a:r>
              <a:rPr lang="en-US" altLang="zh-TW" dirty="0"/>
              <a:t>the Resulting List to a Dictionary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dirty="0"/>
              <a:t>To convert the resulting list to a dictionary, </a:t>
            </a:r>
            <a:r>
              <a:rPr lang="en-US" altLang="zh-TW" dirty="0" smtClean="0"/>
              <a:t>we </a:t>
            </a:r>
            <a:r>
              <a:rPr lang="en-US" altLang="zh-TW" dirty="0"/>
              <a:t>just need to pass the variable saving the resulting list into the </a:t>
            </a:r>
            <a:r>
              <a:rPr lang="en-US" altLang="zh-TW" dirty="0" err="1"/>
              <a:t>dict</a:t>
            </a:r>
            <a:r>
              <a:rPr lang="en-US" altLang="zh-TW" dirty="0"/>
              <a:t>() </a:t>
            </a:r>
            <a:r>
              <a:rPr lang="en-US" altLang="zh-TW" dirty="0" smtClean="0"/>
              <a:t>method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19</a:t>
            </a:fld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323528" y="3573016"/>
            <a:ext cx="8748464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dirty="0" err="1">
                <a:solidFill>
                  <a:schemeClr val="tx1"/>
                </a:solidFill>
              </a:rPr>
              <a:t>footballers_goals</a:t>
            </a:r>
            <a:r>
              <a:rPr lang="en-US" altLang="zh-TW" dirty="0">
                <a:solidFill>
                  <a:schemeClr val="tx1"/>
                </a:solidFill>
              </a:rPr>
              <a:t> = {'</a:t>
            </a:r>
            <a:r>
              <a:rPr lang="en-US" altLang="zh-TW" dirty="0" err="1">
                <a:solidFill>
                  <a:schemeClr val="tx1"/>
                </a:solidFill>
              </a:rPr>
              <a:t>Eusebio</a:t>
            </a:r>
            <a:r>
              <a:rPr lang="en-US" altLang="zh-TW" dirty="0">
                <a:solidFill>
                  <a:schemeClr val="tx1"/>
                </a:solidFill>
              </a:rPr>
              <a:t>': 120, '</a:t>
            </a:r>
            <a:r>
              <a:rPr lang="en-US" altLang="zh-TW" dirty="0" err="1">
                <a:solidFill>
                  <a:schemeClr val="tx1"/>
                </a:solidFill>
              </a:rPr>
              <a:t>Cruyff</a:t>
            </a:r>
            <a:r>
              <a:rPr lang="en-US" altLang="zh-TW" dirty="0">
                <a:solidFill>
                  <a:schemeClr val="tx1"/>
                </a:solidFill>
              </a:rPr>
              <a:t>': 104, 'Pele': 150, 'Ronaldo': 132, 'Messi': 125}</a:t>
            </a:r>
          </a:p>
          <a:p>
            <a:endParaRPr lang="en-US" altLang="zh-TW" dirty="0">
              <a:solidFill>
                <a:schemeClr val="tx1"/>
              </a:solidFill>
            </a:endParaRPr>
          </a:p>
          <a:p>
            <a:r>
              <a:rPr lang="en-US" altLang="zh-TW" dirty="0" err="1">
                <a:solidFill>
                  <a:schemeClr val="tx1"/>
                </a:solidFill>
              </a:rPr>
              <a:t>sorted_footballers_by_goals</a:t>
            </a:r>
            <a:r>
              <a:rPr lang="en-US" altLang="zh-TW" dirty="0">
                <a:solidFill>
                  <a:schemeClr val="tx1"/>
                </a:solidFill>
              </a:rPr>
              <a:t> = sorted(</a:t>
            </a:r>
            <a:r>
              <a:rPr lang="en-US" altLang="zh-TW" dirty="0" err="1">
                <a:solidFill>
                  <a:schemeClr val="tx1"/>
                </a:solidFill>
              </a:rPr>
              <a:t>footballers_goals.items</a:t>
            </a:r>
            <a:r>
              <a:rPr lang="en-US" altLang="zh-TW" dirty="0">
                <a:solidFill>
                  <a:schemeClr val="tx1"/>
                </a:solidFill>
              </a:rPr>
              <a:t>(), key=lambda x:x[1])</a:t>
            </a:r>
          </a:p>
          <a:p>
            <a:r>
              <a:rPr lang="en-US" altLang="zh-TW" dirty="0" err="1">
                <a:solidFill>
                  <a:schemeClr val="tx1"/>
                </a:solidFill>
              </a:rPr>
              <a:t>converted_dict</a:t>
            </a:r>
            <a:r>
              <a:rPr lang="en-US" altLang="zh-TW" dirty="0">
                <a:solidFill>
                  <a:schemeClr val="tx1"/>
                </a:solidFill>
              </a:rPr>
              <a:t> = </a:t>
            </a:r>
            <a:r>
              <a:rPr lang="en-US" altLang="zh-TW" dirty="0" err="1">
                <a:solidFill>
                  <a:srgbClr val="0000FF"/>
                </a:solidFill>
              </a:rPr>
              <a:t>dict</a:t>
            </a:r>
            <a:r>
              <a:rPr lang="en-US" altLang="zh-TW" dirty="0">
                <a:solidFill>
                  <a:srgbClr val="0000FF"/>
                </a:solidFill>
              </a:rPr>
              <a:t>(</a:t>
            </a:r>
            <a:r>
              <a:rPr lang="en-US" altLang="zh-TW" dirty="0" err="1">
                <a:solidFill>
                  <a:srgbClr val="0000FF"/>
                </a:solidFill>
              </a:rPr>
              <a:t>sorted_footballers_by_goals</a:t>
            </a:r>
            <a:r>
              <a:rPr lang="en-US" altLang="zh-TW" dirty="0">
                <a:solidFill>
                  <a:srgbClr val="0000FF"/>
                </a:solidFill>
              </a:rPr>
              <a:t>)</a:t>
            </a:r>
          </a:p>
          <a:p>
            <a:endParaRPr lang="en-US" altLang="zh-TW" dirty="0">
              <a:solidFill>
                <a:schemeClr val="tx1"/>
              </a:solidFill>
            </a:endParaRPr>
          </a:p>
          <a:p>
            <a:r>
              <a:rPr lang="en-US" altLang="zh-TW" dirty="0">
                <a:solidFill>
                  <a:schemeClr val="tx1"/>
                </a:solidFill>
              </a:rPr>
              <a:t>print(</a:t>
            </a:r>
            <a:r>
              <a:rPr lang="en-US" altLang="zh-TW" dirty="0" err="1">
                <a:solidFill>
                  <a:schemeClr val="tx1"/>
                </a:solidFill>
              </a:rPr>
              <a:t>converted_dict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# Output: {'</a:t>
            </a:r>
            <a:r>
              <a:rPr lang="en-US" altLang="zh-TW" dirty="0" err="1">
                <a:solidFill>
                  <a:schemeClr val="tx1"/>
                </a:solidFill>
              </a:rPr>
              <a:t>Cruyff</a:t>
            </a:r>
            <a:r>
              <a:rPr lang="en-US" altLang="zh-TW" dirty="0">
                <a:solidFill>
                  <a:schemeClr val="tx1"/>
                </a:solidFill>
              </a:rPr>
              <a:t>': 104, '</a:t>
            </a:r>
            <a:r>
              <a:rPr lang="en-US" altLang="zh-TW" dirty="0" err="1">
                <a:solidFill>
                  <a:schemeClr val="tx1"/>
                </a:solidFill>
              </a:rPr>
              <a:t>Eusebio</a:t>
            </a:r>
            <a:r>
              <a:rPr lang="en-US" altLang="zh-TW" dirty="0">
                <a:solidFill>
                  <a:schemeClr val="tx1"/>
                </a:solidFill>
              </a:rPr>
              <a:t>': 120, 'Messi': 125, 'Ronaldo': 132, 'Pele': 150}</a:t>
            </a:r>
            <a:endParaRPr lang="en-US" altLang="zh-TW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727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Objectives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This chapter introduces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altLang="zh-TW" dirty="0"/>
              <a:t>Introduction to </a:t>
            </a:r>
            <a:r>
              <a:rPr lang="en-US" altLang="zh-TW" dirty="0" smtClean="0"/>
              <a:t>dictionary</a:t>
            </a:r>
            <a:endParaRPr lang="en-US" altLang="zh-TW" dirty="0"/>
          </a:p>
          <a:p>
            <a:pPr marL="822960" lvl="1" indent="-457200">
              <a:buFont typeface="+mj-lt"/>
              <a:buAutoNum type="arabicPeriod"/>
            </a:pPr>
            <a:r>
              <a:rPr lang="en-US" altLang="zh-TW" dirty="0" smtClean="0"/>
              <a:t>How to use dictionary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Sorting </a:t>
            </a:r>
            <a:r>
              <a:rPr lang="en-US" altLang="zh-TW" dirty="0"/>
              <a:t>the Dictionary by Value in Ascending or Descending Order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63040" y="2276872"/>
            <a:ext cx="6196405" cy="3603812"/>
          </a:xfrm>
        </p:spPr>
        <p:txBody>
          <a:bodyPr/>
          <a:lstStyle/>
          <a:p>
            <a:pPr algn="just"/>
            <a:r>
              <a:rPr lang="en-US" altLang="zh-TW" dirty="0" smtClean="0"/>
              <a:t>The </a:t>
            </a:r>
            <a:r>
              <a:rPr lang="en-US" altLang="zh-TW" dirty="0"/>
              <a:t>sorted() method accepts a third value called </a:t>
            </a:r>
            <a:r>
              <a:rPr lang="en-US" altLang="zh-TW" dirty="0" smtClean="0"/>
              <a:t>reverse</a:t>
            </a:r>
          </a:p>
          <a:p>
            <a:pPr lvl="1" algn="just"/>
            <a:r>
              <a:rPr lang="en-US" altLang="zh-TW" dirty="0"/>
              <a:t>reverse with a value of True will arrange the sorted dictionary in descending </a:t>
            </a:r>
            <a:r>
              <a:rPr lang="en-US" altLang="zh-TW" dirty="0" smtClean="0"/>
              <a:t>order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20</a:t>
            </a:fld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0" y="3850943"/>
            <a:ext cx="91440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dirty="0" err="1">
                <a:solidFill>
                  <a:schemeClr val="tx1"/>
                </a:solidFill>
              </a:rPr>
              <a:t>footballers_goals</a:t>
            </a:r>
            <a:r>
              <a:rPr lang="en-US" altLang="zh-TW" dirty="0">
                <a:solidFill>
                  <a:schemeClr val="tx1"/>
                </a:solidFill>
              </a:rPr>
              <a:t> = {'</a:t>
            </a:r>
            <a:r>
              <a:rPr lang="en-US" altLang="zh-TW" dirty="0" err="1">
                <a:solidFill>
                  <a:schemeClr val="tx1"/>
                </a:solidFill>
              </a:rPr>
              <a:t>Eusebio</a:t>
            </a:r>
            <a:r>
              <a:rPr lang="en-US" altLang="zh-TW" dirty="0">
                <a:solidFill>
                  <a:schemeClr val="tx1"/>
                </a:solidFill>
              </a:rPr>
              <a:t>': 120, '</a:t>
            </a:r>
            <a:r>
              <a:rPr lang="en-US" altLang="zh-TW" dirty="0" err="1">
                <a:solidFill>
                  <a:schemeClr val="tx1"/>
                </a:solidFill>
              </a:rPr>
              <a:t>Cruyff</a:t>
            </a:r>
            <a:r>
              <a:rPr lang="en-US" altLang="zh-TW" dirty="0">
                <a:solidFill>
                  <a:schemeClr val="tx1"/>
                </a:solidFill>
              </a:rPr>
              <a:t>': 104, 'Pele': 150, 'Ronaldo': 132, 'Messi': 125}</a:t>
            </a:r>
          </a:p>
          <a:p>
            <a:endParaRPr lang="en-US" altLang="zh-TW" dirty="0">
              <a:solidFill>
                <a:schemeClr val="tx1"/>
              </a:solidFill>
            </a:endParaRPr>
          </a:p>
          <a:p>
            <a:r>
              <a:rPr lang="en-US" altLang="zh-TW" dirty="0" err="1">
                <a:solidFill>
                  <a:schemeClr val="tx1"/>
                </a:solidFill>
              </a:rPr>
              <a:t>sorted_footballers_by_goals</a:t>
            </a:r>
            <a:r>
              <a:rPr lang="en-US" altLang="zh-TW" dirty="0">
                <a:solidFill>
                  <a:schemeClr val="tx1"/>
                </a:solidFill>
              </a:rPr>
              <a:t> = sorted(</a:t>
            </a:r>
            <a:r>
              <a:rPr lang="en-US" altLang="zh-TW" dirty="0" err="1">
                <a:solidFill>
                  <a:schemeClr val="tx1"/>
                </a:solidFill>
              </a:rPr>
              <a:t>footballers_goals.items</a:t>
            </a:r>
            <a:r>
              <a:rPr lang="en-US" altLang="zh-TW" dirty="0">
                <a:solidFill>
                  <a:schemeClr val="tx1"/>
                </a:solidFill>
              </a:rPr>
              <a:t>(), key=lambda x:x[1], </a:t>
            </a:r>
            <a:r>
              <a:rPr lang="en-US" altLang="zh-TW" dirty="0">
                <a:solidFill>
                  <a:srgbClr val="0000FF"/>
                </a:solidFill>
              </a:rPr>
              <a:t>reverse=True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</a:p>
          <a:p>
            <a:r>
              <a:rPr lang="en-US" altLang="zh-TW" dirty="0" err="1">
                <a:solidFill>
                  <a:schemeClr val="tx1"/>
                </a:solidFill>
              </a:rPr>
              <a:t>converted_dict</a:t>
            </a:r>
            <a:r>
              <a:rPr lang="en-US" altLang="zh-TW" dirty="0">
                <a:solidFill>
                  <a:schemeClr val="tx1"/>
                </a:solidFill>
              </a:rPr>
              <a:t> = </a:t>
            </a:r>
            <a:r>
              <a:rPr lang="en-US" altLang="zh-TW" dirty="0" err="1">
                <a:solidFill>
                  <a:schemeClr val="tx1"/>
                </a:solidFill>
              </a:rPr>
              <a:t>dict</a:t>
            </a:r>
            <a:r>
              <a:rPr lang="en-US" altLang="zh-TW" dirty="0">
                <a:solidFill>
                  <a:schemeClr val="tx1"/>
                </a:solidFill>
              </a:rPr>
              <a:t>(</a:t>
            </a:r>
            <a:r>
              <a:rPr lang="en-US" altLang="zh-TW" dirty="0" err="1">
                <a:solidFill>
                  <a:schemeClr val="tx1"/>
                </a:solidFill>
              </a:rPr>
              <a:t>sorted_footballers_by_goals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</a:p>
          <a:p>
            <a:endParaRPr lang="en-US" altLang="zh-TW" dirty="0">
              <a:solidFill>
                <a:schemeClr val="tx1"/>
              </a:solidFill>
            </a:endParaRPr>
          </a:p>
          <a:p>
            <a:r>
              <a:rPr lang="en-US" altLang="zh-TW" dirty="0">
                <a:solidFill>
                  <a:schemeClr val="tx1"/>
                </a:solidFill>
              </a:rPr>
              <a:t>print(</a:t>
            </a:r>
            <a:r>
              <a:rPr lang="en-US" altLang="zh-TW" dirty="0" err="1">
                <a:solidFill>
                  <a:schemeClr val="tx1"/>
                </a:solidFill>
              </a:rPr>
              <a:t>converted_dict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# Output: {'Pele': 150, 'Ronaldo': 132, 'Messi': 125, '</a:t>
            </a:r>
            <a:r>
              <a:rPr lang="en-US" altLang="zh-TW" dirty="0" err="1">
                <a:solidFill>
                  <a:schemeClr val="tx1"/>
                </a:solidFill>
              </a:rPr>
              <a:t>Eusebio</a:t>
            </a:r>
            <a:r>
              <a:rPr lang="en-US" altLang="zh-TW" dirty="0">
                <a:solidFill>
                  <a:schemeClr val="tx1"/>
                </a:solidFill>
              </a:rPr>
              <a:t>': 120, '</a:t>
            </a:r>
            <a:r>
              <a:rPr lang="en-US" altLang="zh-TW" dirty="0" err="1">
                <a:solidFill>
                  <a:schemeClr val="tx1"/>
                </a:solidFill>
              </a:rPr>
              <a:t>Cruyff</a:t>
            </a:r>
            <a:r>
              <a:rPr lang="en-US" altLang="zh-TW" dirty="0">
                <a:solidFill>
                  <a:schemeClr val="tx1"/>
                </a:solidFill>
              </a:rPr>
              <a:t>': 104}</a:t>
            </a:r>
            <a:endParaRPr lang="en-US" altLang="zh-TW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15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Sorting by Keys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21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835696" y="2088232"/>
            <a:ext cx="2808312" cy="4005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Brush Script MT" pitchFamily="66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d1 = {}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Brush Script MT" pitchFamily="66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d1['a'] = 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Brush Script MT" pitchFamily="66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d1['b'] = 2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Brush Script MT" pitchFamily="66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d1['</a:t>
            </a:r>
            <a:r>
              <a:rPr kumimoji="0" lang="en-US" altLang="zh-TW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aa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'] = -7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Brush Script MT" pitchFamily="66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d1['bb'] = 20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Brush Script MT" pitchFamily="66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d1['</a:t>
            </a:r>
            <a:r>
              <a:rPr kumimoji="0" lang="en-US" altLang="zh-TW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abc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'] = 4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Brush Script MT" pitchFamily="66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d1['d'] = -10</a:t>
            </a:r>
          </a:p>
          <a:p>
            <a:pPr marL="274320" lvl="0" indent="-27432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Brush Script MT" pitchFamily="66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d1.keys():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Brush Script MT" pitchFamily="66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print(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d1[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Brush Script MT" pitchFamily="66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print('---------------')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Brush Script MT" pitchFamily="66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sorted(d1.keys())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Brush Script MT" pitchFamily="66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print(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d1[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Brush Script MT" pitchFamily="66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print('---------------')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Brush Script MT" pitchFamily="66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sorted(d1.keys(), reverse = True):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Brush Script MT" pitchFamily="66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print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d1[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SHWang\Desktop\高應\碩士\Python\ppt\resources\11_sor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276872"/>
            <a:ext cx="1395277" cy="3645024"/>
          </a:xfrm>
          <a:prstGeom prst="rect">
            <a:avLst/>
          </a:prstGeom>
          <a:noFill/>
        </p:spPr>
      </p:pic>
      <p:sp>
        <p:nvSpPr>
          <p:cNvPr id="7" name="左大括弧 6"/>
          <p:cNvSpPr/>
          <p:nvPr/>
        </p:nvSpPr>
        <p:spPr>
          <a:xfrm>
            <a:off x="5364088" y="2420888"/>
            <a:ext cx="144016" cy="1080120"/>
          </a:xfrm>
          <a:prstGeom prst="lef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8" name="左大括弧 7"/>
          <p:cNvSpPr/>
          <p:nvPr/>
        </p:nvSpPr>
        <p:spPr>
          <a:xfrm>
            <a:off x="5364088" y="3645024"/>
            <a:ext cx="144016" cy="1080120"/>
          </a:xfrm>
          <a:prstGeom prst="leftBrac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9" name="左大括弧 8"/>
          <p:cNvSpPr/>
          <p:nvPr/>
        </p:nvSpPr>
        <p:spPr>
          <a:xfrm>
            <a:off x="5364088" y="4797152"/>
            <a:ext cx="144016" cy="1080120"/>
          </a:xfrm>
          <a:prstGeom prst="leftBrac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7030A0"/>
              </a:solidFill>
            </a:endParaRPr>
          </a:p>
        </p:txBody>
      </p:sp>
      <p:cxnSp>
        <p:nvCxnSpPr>
          <p:cNvPr id="11" name="肘形接點 10"/>
          <p:cNvCxnSpPr>
            <a:endCxn id="7" idx="1"/>
          </p:cNvCxnSpPr>
          <p:nvPr/>
        </p:nvCxnSpPr>
        <p:spPr>
          <a:xfrm flipV="1">
            <a:off x="3347864" y="2960948"/>
            <a:ext cx="2016224" cy="1116124"/>
          </a:xfrm>
          <a:prstGeom prst="bentConnector3">
            <a:avLst>
              <a:gd name="adj1" fmla="val 50000"/>
            </a:avLst>
          </a:prstGeom>
          <a:ln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肘形接點 13"/>
          <p:cNvCxnSpPr>
            <a:endCxn id="8" idx="1"/>
          </p:cNvCxnSpPr>
          <p:nvPr/>
        </p:nvCxnSpPr>
        <p:spPr>
          <a:xfrm flipV="1">
            <a:off x="3995936" y="4185084"/>
            <a:ext cx="1368152" cy="540060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肘形接點 16"/>
          <p:cNvCxnSpPr>
            <a:endCxn id="9" idx="1"/>
          </p:cNvCxnSpPr>
          <p:nvPr/>
        </p:nvCxnSpPr>
        <p:spPr>
          <a:xfrm flipV="1">
            <a:off x="4499992" y="5337212"/>
            <a:ext cx="864096" cy="108012"/>
          </a:xfrm>
          <a:prstGeom prst="bentConnector3">
            <a:avLst>
              <a:gd name="adj1" fmla="val 50000"/>
            </a:avLst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571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99931" y="1841412"/>
            <a:ext cx="6196405" cy="37478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altLang="zh-TW" dirty="0" smtClean="0">
                <a:solidFill>
                  <a:srgbClr val="9900CC"/>
                </a:solidFill>
              </a:rPr>
              <a:t>scores</a:t>
            </a:r>
            <a:r>
              <a:rPr lang="en-US" altLang="zh-TW" dirty="0" smtClean="0"/>
              <a:t> = {}</a:t>
            </a:r>
          </a:p>
          <a:p>
            <a:pPr>
              <a:buNone/>
            </a:pPr>
            <a:r>
              <a:rPr lang="en-US" altLang="zh-TW" dirty="0" err="1" smtClean="0"/>
              <a:t>result_f</a:t>
            </a:r>
            <a:r>
              <a:rPr lang="en-US" altLang="zh-TW" dirty="0" smtClean="0"/>
              <a:t> = open("results.txt")</a:t>
            </a:r>
          </a:p>
          <a:p>
            <a:pPr>
              <a:buNone/>
            </a:pPr>
            <a:r>
              <a:rPr lang="en-US" altLang="zh-TW" dirty="0" smtClean="0">
                <a:solidFill>
                  <a:srgbClr val="0000FF"/>
                </a:solidFill>
              </a:rPr>
              <a:t>for</a:t>
            </a:r>
            <a:r>
              <a:rPr lang="en-US" altLang="zh-TW" dirty="0" smtClean="0"/>
              <a:t> line </a:t>
            </a:r>
            <a:r>
              <a:rPr lang="en-US" altLang="zh-TW" dirty="0" smtClean="0">
                <a:solidFill>
                  <a:srgbClr val="0000FF"/>
                </a:solidFill>
              </a:rPr>
              <a:t>in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result_f</a:t>
            </a:r>
            <a:r>
              <a:rPr lang="en-US" altLang="zh-TW" dirty="0" smtClean="0"/>
              <a:t>: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TW" dirty="0" smtClean="0"/>
              <a:t>    (</a:t>
            </a:r>
            <a:r>
              <a:rPr lang="en-US" altLang="zh-TW" dirty="0" smtClean="0">
                <a:solidFill>
                  <a:schemeClr val="accent4">
                    <a:lumMod val="75000"/>
                  </a:schemeClr>
                </a:solidFill>
              </a:rPr>
              <a:t>name</a:t>
            </a:r>
            <a:r>
              <a:rPr lang="en-US" altLang="zh-TW" dirty="0" smtClean="0"/>
              <a:t>, 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score</a:t>
            </a:r>
            <a:r>
              <a:rPr lang="en-US" altLang="zh-TW" dirty="0" smtClean="0"/>
              <a:t>) = </a:t>
            </a:r>
            <a:r>
              <a:rPr lang="en-US" altLang="zh-TW" dirty="0" err="1" smtClean="0"/>
              <a:t>line.split</a:t>
            </a:r>
            <a:r>
              <a:rPr lang="en-US" altLang="zh-TW" dirty="0" smtClean="0"/>
              <a:t>()</a:t>
            </a:r>
          </a:p>
          <a:p>
            <a:pPr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    </a:t>
            </a:r>
            <a:r>
              <a:rPr lang="en-US" altLang="zh-TW" dirty="0" smtClean="0">
                <a:solidFill>
                  <a:srgbClr val="FF0000"/>
                </a:solidFill>
              </a:rPr>
              <a:t>#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err="1" smtClean="0">
                <a:solidFill>
                  <a:srgbClr val="FF0000"/>
                </a:solidFill>
              </a:rPr>
              <a:t>line.split</a:t>
            </a:r>
            <a:r>
              <a:rPr lang="en-US" altLang="zh-TW" dirty="0" smtClean="0">
                <a:solidFill>
                  <a:srgbClr val="FF0000"/>
                </a:solidFill>
              </a:rPr>
              <a:t>() = [‘Johnny’ , ‘8.65’]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for the first line</a:t>
            </a:r>
          </a:p>
          <a:p>
            <a:pPr>
              <a:buNone/>
            </a:pPr>
            <a:r>
              <a:rPr lang="en-US" altLang="zh-TW" dirty="0" smtClean="0"/>
              <a:t>    # Assume that the scores in result.txt are unique</a:t>
            </a:r>
          </a:p>
          <a:p>
            <a:pPr>
              <a:buNone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9900CC"/>
                </a:solidFill>
              </a:rPr>
              <a:t>scores</a:t>
            </a:r>
            <a:r>
              <a:rPr lang="en-US" altLang="zh-TW" dirty="0" smtClean="0"/>
              <a:t>[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score</a:t>
            </a:r>
            <a:r>
              <a:rPr lang="en-US" altLang="zh-TW" dirty="0" smtClean="0"/>
              <a:t>] = </a:t>
            </a:r>
            <a:r>
              <a:rPr lang="en-US" altLang="zh-TW" dirty="0" smtClean="0">
                <a:solidFill>
                  <a:schemeClr val="accent4">
                    <a:lumMod val="75000"/>
                  </a:schemeClr>
                </a:solidFill>
              </a:rPr>
              <a:t>name</a:t>
            </a:r>
          </a:p>
          <a:p>
            <a:pPr>
              <a:buNone/>
            </a:pPr>
            <a:r>
              <a:rPr lang="en-US" altLang="zh-TW" dirty="0" err="1" smtClean="0"/>
              <a:t>result_f.close</a:t>
            </a:r>
            <a:r>
              <a:rPr lang="en-US" altLang="zh-TW" dirty="0" smtClean="0"/>
              <a:t>()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>
                <a:solidFill>
                  <a:schemeClr val="tx1"/>
                </a:solidFill>
              </a:rPr>
              <a:t>print</a:t>
            </a:r>
            <a:r>
              <a:rPr lang="en-US" altLang="zh-TW" dirty="0" smtClean="0"/>
              <a:t>("The top scores were:")</a:t>
            </a:r>
          </a:p>
          <a:p>
            <a:pPr>
              <a:buNone/>
            </a:pPr>
            <a:r>
              <a:rPr lang="en-US" altLang="zh-TW" dirty="0" smtClean="0">
                <a:solidFill>
                  <a:srgbClr val="0000FF"/>
                </a:solidFill>
              </a:rPr>
              <a:t>for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each_score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rgbClr val="0000FF"/>
                </a:solidFill>
              </a:rPr>
              <a:t>in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sorted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scores.keys</a:t>
            </a:r>
            <a:r>
              <a:rPr lang="en-US" altLang="zh-TW" dirty="0" smtClean="0"/>
              <a:t>(), reverse = True):</a:t>
            </a:r>
          </a:p>
          <a:p>
            <a:pPr>
              <a:buNone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chemeClr val="tx1"/>
                </a:solidFill>
              </a:rPr>
              <a:t>print</a:t>
            </a:r>
            <a:r>
              <a:rPr lang="en-US" altLang="zh-TW" dirty="0" smtClean="0"/>
              <a:t>('Surfer ' + </a:t>
            </a:r>
            <a:r>
              <a:rPr lang="en-US" altLang="zh-TW" dirty="0" smtClean="0">
                <a:solidFill>
                  <a:srgbClr val="9900CC"/>
                </a:solidFill>
              </a:rPr>
              <a:t>scores</a:t>
            </a:r>
            <a:r>
              <a:rPr lang="en-US" altLang="zh-TW" dirty="0" smtClean="0"/>
              <a:t>[</a:t>
            </a:r>
            <a:r>
              <a:rPr lang="en-US" altLang="zh-TW" dirty="0" err="1" smtClean="0"/>
              <a:t>each_score</a:t>
            </a:r>
            <a:r>
              <a:rPr lang="en-US" altLang="zh-TW" dirty="0" smtClean="0"/>
              <a:t>] + ' scored ' + </a:t>
            </a:r>
            <a:r>
              <a:rPr lang="en-US" altLang="zh-TW" dirty="0" err="1" smtClean="0"/>
              <a:t>each_score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22</a:t>
            </a:fld>
            <a:endParaRPr lang="zh-TW" altLang="en-US"/>
          </a:p>
        </p:txBody>
      </p:sp>
      <p:pic>
        <p:nvPicPr>
          <p:cNvPr id="1027" name="Picture 3" descr="C:\Users\SHWang\Desktop\高應\碩士\Python\ppt\resources\11_exampl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5589240"/>
            <a:ext cx="1774701" cy="1197286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7308304" y="2077403"/>
            <a:ext cx="1944216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Results.txt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843808" y="55892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Output</a:t>
            </a:r>
            <a:r>
              <a:rPr lang="zh-TW" altLang="en-US" dirty="0" smtClean="0"/>
              <a:t>：</a:t>
            </a:r>
            <a:endParaRPr lang="zh-TW" altLang="en-US" dirty="0"/>
          </a:p>
        </p:txBody>
      </p:sp>
      <p:pic>
        <p:nvPicPr>
          <p:cNvPr id="5" name="Picture 2" descr="C:\Users\SHWang\Desktop\高應\碩士\Python\ppt\上課檔案\resources\11_exampl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2564904"/>
            <a:ext cx="971550" cy="1266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132856"/>
            <a:ext cx="8496944" cy="36038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zh-TW" dirty="0" smtClean="0"/>
              <a:t>def </a:t>
            </a:r>
            <a:r>
              <a:rPr lang="en-US" altLang="zh-TW" dirty="0" err="1" smtClean="0">
                <a:solidFill>
                  <a:srgbClr val="0000FF"/>
                </a:solidFill>
              </a:rPr>
              <a:t>find_details</a:t>
            </a:r>
            <a:r>
              <a:rPr lang="en-US" altLang="zh-TW" dirty="0" smtClean="0"/>
              <a:t>(</a:t>
            </a:r>
            <a:r>
              <a:rPr lang="en-US" altLang="zh-TW" dirty="0" smtClean="0">
                <a:solidFill>
                  <a:srgbClr val="9900CC"/>
                </a:solidFill>
              </a:rPr>
              <a:t>id2find</a:t>
            </a:r>
            <a:r>
              <a:rPr lang="en-US" altLang="zh-TW" dirty="0" smtClean="0"/>
              <a:t>):</a:t>
            </a:r>
            <a:r>
              <a:rPr lang="en-US" altLang="zh-TW" dirty="0" smtClean="0">
                <a:solidFill>
                  <a:srgbClr val="FF0000"/>
                </a:solidFill>
              </a:rPr>
              <a:t># find personal data via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id</a:t>
            </a:r>
          </a:p>
          <a:p>
            <a:pPr>
              <a:buNone/>
            </a:pPr>
            <a:r>
              <a:rPr lang="en-US" altLang="zh-TW" dirty="0" smtClean="0"/>
              <a:t>    </a:t>
            </a:r>
            <a:r>
              <a:rPr lang="en-US" altLang="zh-TW" dirty="0" err="1" smtClean="0"/>
              <a:t>surfers_f</a:t>
            </a:r>
            <a:r>
              <a:rPr lang="en-US" altLang="zh-TW" dirty="0" smtClean="0"/>
              <a:t> = open("surfing_data.txt")</a:t>
            </a:r>
          </a:p>
          <a:p>
            <a:pPr>
              <a:buNone/>
            </a:pPr>
            <a:r>
              <a:rPr lang="en-US" altLang="zh-TW" dirty="0" smtClean="0"/>
              <a:t>    for </a:t>
            </a:r>
            <a:r>
              <a:rPr lang="en-US" altLang="zh-TW" dirty="0" err="1" smtClean="0"/>
              <a:t>each_line</a:t>
            </a:r>
            <a:r>
              <a:rPr lang="en-US" altLang="zh-TW" dirty="0" smtClean="0"/>
              <a:t> in </a:t>
            </a:r>
            <a:r>
              <a:rPr lang="en-US" altLang="zh-TW" dirty="0" err="1" smtClean="0"/>
              <a:t>surfers_f</a:t>
            </a:r>
            <a:r>
              <a:rPr lang="en-US" altLang="zh-TW" dirty="0" smtClean="0"/>
              <a:t>:</a:t>
            </a:r>
          </a:p>
          <a:p>
            <a:pPr>
              <a:buNone/>
            </a:pPr>
            <a:r>
              <a:rPr lang="en-US" altLang="zh-TW" dirty="0" smtClean="0"/>
              <a:t>        s = {}</a:t>
            </a:r>
          </a:p>
          <a:p>
            <a:pPr>
              <a:buNone/>
            </a:pPr>
            <a:r>
              <a:rPr lang="en-US" altLang="zh-TW" dirty="0" smtClean="0"/>
              <a:t>        (s['id'], s['name'], s['country'], s['average'], s['board'], s['age']) = </a:t>
            </a:r>
            <a:r>
              <a:rPr lang="en-US" altLang="zh-TW" dirty="0" err="1" smtClean="0"/>
              <a:t>each_line.split</a:t>
            </a:r>
            <a:r>
              <a:rPr lang="en-US" altLang="zh-TW" dirty="0" smtClean="0"/>
              <a:t>(";")</a:t>
            </a:r>
            <a:r>
              <a:rPr lang="zh-TW" altLang="en-US" dirty="0" smtClean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#split the string by semicolon</a:t>
            </a:r>
          </a:p>
          <a:p>
            <a:pPr>
              <a:buNone/>
            </a:pPr>
            <a:r>
              <a:rPr lang="en-US" altLang="zh-TW" dirty="0" smtClean="0"/>
              <a:t>        if </a:t>
            </a:r>
            <a:r>
              <a:rPr lang="en-US" altLang="zh-TW" dirty="0" smtClean="0">
                <a:solidFill>
                  <a:srgbClr val="9900CC"/>
                </a:solidFill>
              </a:rPr>
              <a:t>id2find</a:t>
            </a:r>
            <a:r>
              <a:rPr lang="en-US" altLang="zh-TW" dirty="0" smtClean="0"/>
              <a:t> == </a:t>
            </a:r>
            <a:r>
              <a:rPr lang="en-US" altLang="zh-TW" dirty="0" err="1" smtClean="0"/>
              <a:t>int</a:t>
            </a:r>
            <a:r>
              <a:rPr lang="en-US" altLang="zh-TW" dirty="0" smtClean="0"/>
              <a:t>(s['id']):</a:t>
            </a:r>
          </a:p>
          <a:p>
            <a:pPr>
              <a:buNone/>
            </a:pPr>
            <a:r>
              <a:rPr lang="en-US" altLang="zh-TW" dirty="0" smtClean="0"/>
              <a:t>            </a:t>
            </a:r>
            <a:r>
              <a:rPr lang="en-US" altLang="zh-TW" dirty="0" err="1" smtClean="0"/>
              <a:t>surfers_f.close</a:t>
            </a:r>
            <a:r>
              <a:rPr lang="en-US" altLang="zh-TW" dirty="0" smtClean="0"/>
              <a:t>()</a:t>
            </a:r>
          </a:p>
          <a:p>
            <a:pPr>
              <a:buNone/>
            </a:pPr>
            <a:r>
              <a:rPr lang="en-US" altLang="zh-TW" dirty="0" smtClean="0"/>
              <a:t>            return(s)</a:t>
            </a:r>
          </a:p>
          <a:p>
            <a:pPr>
              <a:buNone/>
            </a:pPr>
            <a:r>
              <a:rPr lang="en-US" altLang="zh-TW" dirty="0" smtClean="0"/>
              <a:t>    </a:t>
            </a:r>
            <a:r>
              <a:rPr lang="en-US" altLang="zh-TW" dirty="0" err="1" smtClean="0"/>
              <a:t>surfers_f.close</a:t>
            </a:r>
            <a:r>
              <a:rPr lang="en-US" altLang="zh-TW" dirty="0" smtClean="0"/>
              <a:t>()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TW" dirty="0" smtClean="0"/>
              <a:t>    return({})</a:t>
            </a:r>
            <a:r>
              <a:rPr lang="en-US" altLang="zh-TW" dirty="0" smtClean="0">
                <a:solidFill>
                  <a:srgbClr val="FF0000"/>
                </a:solidFill>
              </a:rPr>
              <a:t> #no such id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23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320480" y="3861048"/>
            <a:ext cx="4572000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surfing_data.txt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026" name="Picture 2" descr="C:\Users\SHWang\Desktop\高應\碩士\Python\ppt\resources\11_exampl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2013" y="4293096"/>
            <a:ext cx="4418459" cy="12360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Example(2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2960" y="2119257"/>
            <a:ext cx="4981168" cy="36038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# main program</a:t>
            </a:r>
          </a:p>
          <a:p>
            <a:pPr>
              <a:buNone/>
            </a:pPr>
            <a:r>
              <a:rPr lang="en-US" altLang="zh-TW" dirty="0" smtClean="0"/>
              <a:t>while 1:</a:t>
            </a:r>
          </a:p>
          <a:p>
            <a:pPr>
              <a:buNone/>
            </a:pPr>
            <a:r>
              <a:rPr lang="en-US" altLang="zh-TW" dirty="0" smtClean="0"/>
              <a:t>    </a:t>
            </a:r>
            <a:r>
              <a:rPr lang="en-US" altLang="zh-TW" dirty="0" err="1" smtClean="0"/>
              <a:t>lookup_id</a:t>
            </a:r>
            <a:r>
              <a:rPr lang="en-US" altLang="zh-TW" dirty="0" smtClean="0"/>
              <a:t> = </a:t>
            </a:r>
            <a:r>
              <a:rPr lang="en-US" altLang="zh-TW" dirty="0" err="1" smtClean="0"/>
              <a:t>int</a:t>
            </a:r>
            <a:r>
              <a:rPr lang="en-US" altLang="zh-TW" dirty="0" smtClean="0"/>
              <a:t>(input("Enter the id of the surfer: "))</a:t>
            </a:r>
          </a:p>
          <a:p>
            <a:pPr>
              <a:buNone/>
            </a:pPr>
            <a:r>
              <a:rPr lang="en-US" altLang="zh-TW" dirty="0" smtClean="0"/>
              <a:t>    surfer = </a:t>
            </a:r>
            <a:r>
              <a:rPr lang="en-US" altLang="zh-TW" dirty="0" err="1" smtClean="0">
                <a:solidFill>
                  <a:srgbClr val="0000FF"/>
                </a:solidFill>
              </a:rPr>
              <a:t>find_details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lookup_id</a:t>
            </a:r>
            <a:r>
              <a:rPr lang="en-US" altLang="zh-TW" dirty="0" smtClean="0"/>
              <a:t>)</a:t>
            </a:r>
          </a:p>
          <a:p>
            <a:pPr>
              <a:buNone/>
            </a:pPr>
            <a:r>
              <a:rPr lang="en-US" altLang="zh-TW" dirty="0" smtClean="0"/>
              <a:t>    if surfer:</a:t>
            </a:r>
            <a:r>
              <a:rPr lang="zh-TW" altLang="en-US" dirty="0" smtClean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# return(s)</a:t>
            </a:r>
          </a:p>
          <a:p>
            <a:pPr>
              <a:buNone/>
            </a:pPr>
            <a:r>
              <a:rPr lang="en-US" altLang="zh-TW" dirty="0" smtClean="0"/>
              <a:t>        print("ID: " + surfer['id'])</a:t>
            </a:r>
          </a:p>
          <a:p>
            <a:pPr>
              <a:buNone/>
            </a:pPr>
            <a:r>
              <a:rPr lang="en-US" altLang="zh-TW" dirty="0" smtClean="0"/>
              <a:t>        print("Name: " + surfer['name'])</a:t>
            </a:r>
          </a:p>
          <a:p>
            <a:pPr>
              <a:buNone/>
            </a:pPr>
            <a:r>
              <a:rPr lang="en-US" altLang="zh-TW" dirty="0" smtClean="0"/>
              <a:t>        print("Country: " + surfer['country'])</a:t>
            </a:r>
          </a:p>
          <a:p>
            <a:pPr>
              <a:buNone/>
            </a:pPr>
            <a:r>
              <a:rPr lang="en-US" altLang="zh-TW" dirty="0" smtClean="0"/>
              <a:t>        print("Average: " + surfer['average'])</a:t>
            </a:r>
          </a:p>
          <a:p>
            <a:pPr>
              <a:buNone/>
            </a:pPr>
            <a:r>
              <a:rPr lang="en-US" altLang="zh-TW" dirty="0" smtClean="0"/>
              <a:t>        print("Board type: " + surfer['board'])</a:t>
            </a:r>
          </a:p>
          <a:p>
            <a:pPr>
              <a:buNone/>
            </a:pPr>
            <a:r>
              <a:rPr lang="en-US" altLang="zh-TW" dirty="0" smtClean="0"/>
              <a:t>        print("Age: " + surfer['age'])</a:t>
            </a:r>
          </a:p>
          <a:p>
            <a:pPr>
              <a:buNone/>
            </a:pPr>
            <a:r>
              <a:rPr lang="en-US" altLang="zh-TW" dirty="0" smtClean="0"/>
              <a:t>    else:</a:t>
            </a:r>
            <a:r>
              <a:rPr lang="zh-TW" altLang="en-US" dirty="0" smtClean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# return({}) </a:t>
            </a:r>
          </a:p>
          <a:p>
            <a:pPr>
              <a:buNone/>
            </a:pPr>
            <a:r>
              <a:rPr lang="en-US" altLang="zh-TW" dirty="0" smtClean="0"/>
              <a:t>        print(“Wrong id.")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24</a:t>
            </a:fld>
            <a:endParaRPr lang="zh-TW" altLang="en-US"/>
          </a:p>
        </p:txBody>
      </p:sp>
      <p:pic>
        <p:nvPicPr>
          <p:cNvPr id="2050" name="Picture 2" descr="C:\Users\SHWang\Desktop\高應\碩士\Python\ppt\resources\11_exampl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492896"/>
            <a:ext cx="2571750" cy="3209925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5724128" y="213285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Output</a:t>
            </a:r>
            <a:r>
              <a:rPr lang="zh-TW" altLang="en-US" dirty="0" smtClean="0"/>
              <a:t>：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37793" y="1719574"/>
            <a:ext cx="6196405" cy="3603812"/>
          </a:xfrm>
        </p:spPr>
        <p:txBody>
          <a:bodyPr>
            <a:normAutofit/>
          </a:bodyPr>
          <a:lstStyle/>
          <a:p>
            <a:pPr algn="just"/>
            <a:r>
              <a:rPr lang="en-US" altLang="zh-TW" dirty="0" smtClean="0"/>
              <a:t>Please design a program that can read a text file that includes student names and their scores. The program will list all information sorted in descending order of the scores if the user inputs ‘a’; otherwise, if the user inputs ‘b’, the information will be listed in </a:t>
            </a:r>
            <a:r>
              <a:rPr lang="en-US" altLang="zh-TW" dirty="0"/>
              <a:t>alphabetical </a:t>
            </a:r>
            <a:r>
              <a:rPr lang="en-US" altLang="zh-TW" dirty="0" smtClean="0"/>
              <a:t>order of the names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25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600663"/>
              </p:ext>
            </p:extLst>
          </p:nvPr>
        </p:nvGraphicFramePr>
        <p:xfrm>
          <a:off x="1763687" y="4353170"/>
          <a:ext cx="5544616" cy="1872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72208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Input file</a:t>
                      </a:r>
                      <a:r>
                        <a:rPr lang="zh-TW" altLang="en-US" dirty="0" smtClean="0"/>
                        <a:t>：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Output</a:t>
                      </a:r>
                      <a:r>
                        <a:rPr lang="zh-TW" altLang="en-US" dirty="0" smtClean="0"/>
                        <a:t>：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" name="Picture 2" descr="C:\Users\SHWang\Desktop\高應\碩士\Python\ppt\resources\11_q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869160"/>
            <a:ext cx="819150" cy="11525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4850110"/>
            <a:ext cx="790575" cy="11715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4802614"/>
            <a:ext cx="790575" cy="1209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網站</a:t>
            </a:r>
            <a:r>
              <a:rPr lang="en-US" altLang="zh-TW" dirty="0" smtClean="0"/>
              <a:t>:</a:t>
            </a:r>
            <a:endParaRPr lang="en-US" altLang="zh-TW" dirty="0" smtClean="0">
              <a:hlinkClick r:id="rId2"/>
            </a:endParaRPr>
          </a:p>
          <a:p>
            <a:pPr lvl="1"/>
            <a:r>
              <a:rPr lang="en-US" altLang="zh-TW" dirty="0" smtClean="0">
                <a:hlinkClick r:id="rId3"/>
              </a:rPr>
              <a:t>https://docs.python.org/3/library/stdtypes.html#typesmapping</a:t>
            </a:r>
            <a:endParaRPr lang="en-US" altLang="zh-TW" dirty="0" smtClean="0"/>
          </a:p>
          <a:p>
            <a:pPr lvl="1"/>
            <a:r>
              <a:rPr lang="en-US" altLang="zh-TW" dirty="0">
                <a:hlinkClick r:id="rId3"/>
              </a:rPr>
              <a:t>https://www.tutsmake.com/python-3-dictionary-methods-clear-copy-pop-get-etc/ </a:t>
            </a:r>
          </a:p>
          <a:p>
            <a:pPr lvl="1"/>
            <a:r>
              <a:rPr lang="en-US" altLang="zh-TW" dirty="0">
                <a:hlinkClick r:id="rId3"/>
              </a:rPr>
              <a:t>https://www.freecodecamp.org/news/sort-dictionary-by-value-in-python/#howtosortdatawiththesortedmethod</a:t>
            </a:r>
          </a:p>
          <a:p>
            <a:pPr lvl="1"/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Tuples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Tuples are used to store multiple items in a </a:t>
            </a:r>
            <a:r>
              <a:rPr lang="en-US" altLang="zh-TW" dirty="0" smtClean="0"/>
              <a:t>single variable</a:t>
            </a:r>
          </a:p>
          <a:p>
            <a:r>
              <a:rPr lang="en-US" altLang="zh-TW" dirty="0"/>
              <a:t>A tuple is a collection which is ordered and </a:t>
            </a:r>
            <a:r>
              <a:rPr lang="en-US" altLang="zh-TW" b="1" dirty="0"/>
              <a:t>unchangeable</a:t>
            </a:r>
            <a:endParaRPr lang="en-US" altLang="zh-TW" dirty="0" smtClean="0"/>
          </a:p>
          <a:p>
            <a:r>
              <a:rPr lang="en-US" altLang="zh-TW" dirty="0"/>
              <a:t>Tuples are written with round brackets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27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339752" y="4293096"/>
            <a:ext cx="421196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dirty="0" err="1">
                <a:solidFill>
                  <a:schemeClr val="tx1"/>
                </a:solidFill>
              </a:rPr>
              <a:t>thistuple</a:t>
            </a:r>
            <a:r>
              <a:rPr lang="en-US" altLang="zh-TW" dirty="0">
                <a:solidFill>
                  <a:schemeClr val="tx1"/>
                </a:solidFill>
              </a:rPr>
              <a:t> = ("apple", "banana", "cherry")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print(</a:t>
            </a:r>
            <a:r>
              <a:rPr lang="en-US" altLang="zh-TW" dirty="0" err="1">
                <a:solidFill>
                  <a:schemeClr val="tx1"/>
                </a:solidFill>
              </a:rPr>
              <a:t>thistuple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endParaRPr lang="en-US" altLang="zh-TW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321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Tuples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Allow </a:t>
            </a:r>
            <a:r>
              <a:rPr lang="en-US" altLang="zh-TW" dirty="0" smtClean="0"/>
              <a:t>Duplicates</a:t>
            </a:r>
          </a:p>
          <a:p>
            <a:pPr lvl="1"/>
            <a:r>
              <a:rPr lang="en-US" altLang="zh-TW" dirty="0"/>
              <a:t>Since tuples are indexed, they can have items with the same </a:t>
            </a:r>
            <a:r>
              <a:rPr lang="en-US" altLang="zh-TW" dirty="0" smtClean="0"/>
              <a:t>value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r>
              <a:rPr lang="en-US" altLang="zh-TW" dirty="0"/>
              <a:t>To determine how many items a tuple has, use the </a:t>
            </a:r>
            <a:r>
              <a:rPr lang="en-US" altLang="zh-TW" dirty="0" err="1"/>
              <a:t>len</a:t>
            </a:r>
            <a:r>
              <a:rPr lang="en-US" altLang="zh-TW" dirty="0"/>
              <a:t>() </a:t>
            </a:r>
            <a:r>
              <a:rPr lang="en-US" altLang="zh-TW" dirty="0" smtClean="0"/>
              <a:t>function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28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123728" y="3356992"/>
            <a:ext cx="561662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dirty="0" err="1">
                <a:solidFill>
                  <a:schemeClr val="tx1"/>
                </a:solidFill>
              </a:rPr>
              <a:t>thistuple</a:t>
            </a:r>
            <a:r>
              <a:rPr lang="en-US" altLang="zh-TW" dirty="0">
                <a:solidFill>
                  <a:schemeClr val="tx1"/>
                </a:solidFill>
              </a:rPr>
              <a:t> = ("apple", "banana", "cherry", "apple", "cherry")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print(</a:t>
            </a:r>
            <a:r>
              <a:rPr lang="en-US" altLang="zh-TW" dirty="0" err="1">
                <a:solidFill>
                  <a:schemeClr val="tx1"/>
                </a:solidFill>
              </a:rPr>
              <a:t>thistuple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endParaRPr lang="en-US" altLang="zh-TW" dirty="0" smtClean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31259" y="5076738"/>
            <a:ext cx="561662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dirty="0" err="1">
                <a:solidFill>
                  <a:schemeClr val="tx1"/>
                </a:solidFill>
              </a:rPr>
              <a:t>thistuple</a:t>
            </a:r>
            <a:r>
              <a:rPr lang="en-US" altLang="zh-TW" dirty="0">
                <a:solidFill>
                  <a:schemeClr val="tx1"/>
                </a:solidFill>
              </a:rPr>
              <a:t> = ("apple", "banana", "cherry")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print(</a:t>
            </a:r>
            <a:r>
              <a:rPr lang="en-US" altLang="zh-TW" dirty="0" err="1">
                <a:solidFill>
                  <a:schemeClr val="tx1"/>
                </a:solidFill>
              </a:rPr>
              <a:t>len</a:t>
            </a:r>
            <a:r>
              <a:rPr lang="en-US" altLang="zh-TW" dirty="0">
                <a:solidFill>
                  <a:schemeClr val="tx1"/>
                </a:solidFill>
              </a:rPr>
              <a:t>(</a:t>
            </a:r>
            <a:r>
              <a:rPr lang="en-US" altLang="zh-TW" dirty="0" err="1">
                <a:solidFill>
                  <a:schemeClr val="tx1"/>
                </a:solidFill>
              </a:rPr>
              <a:t>thistuple</a:t>
            </a:r>
            <a:r>
              <a:rPr lang="en-US" altLang="zh-TW" dirty="0">
                <a:solidFill>
                  <a:schemeClr val="tx1"/>
                </a:solidFill>
              </a:rPr>
              <a:t>))</a:t>
            </a:r>
            <a:endParaRPr lang="en-US" altLang="zh-TW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180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Tuples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dirty="0"/>
              <a:t>To create a tuple with only one item, you have to add a comma after the item, otherwise Python will not recognize it as a </a:t>
            </a:r>
            <a:r>
              <a:rPr lang="en-US" altLang="zh-TW" dirty="0" smtClean="0"/>
              <a:t>tuple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29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015843" y="3789040"/>
            <a:ext cx="5616624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dirty="0" err="1">
                <a:solidFill>
                  <a:schemeClr val="tx1"/>
                </a:solidFill>
              </a:rPr>
              <a:t>thistuple</a:t>
            </a:r>
            <a:r>
              <a:rPr lang="en-US" altLang="zh-TW" dirty="0">
                <a:solidFill>
                  <a:schemeClr val="tx1"/>
                </a:solidFill>
              </a:rPr>
              <a:t> = ("apple",)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print(type(</a:t>
            </a:r>
            <a:r>
              <a:rPr lang="en-US" altLang="zh-TW" dirty="0" err="1">
                <a:solidFill>
                  <a:schemeClr val="tx1"/>
                </a:solidFill>
              </a:rPr>
              <a:t>thistuple</a:t>
            </a:r>
            <a:r>
              <a:rPr lang="en-US" altLang="zh-TW" dirty="0">
                <a:solidFill>
                  <a:schemeClr val="tx1"/>
                </a:solidFill>
              </a:rPr>
              <a:t>)) # &lt;class 'tuple'&gt;</a:t>
            </a:r>
          </a:p>
          <a:p>
            <a:endParaRPr lang="en-US" altLang="zh-TW" dirty="0">
              <a:solidFill>
                <a:schemeClr val="tx1"/>
              </a:solidFill>
            </a:endParaRPr>
          </a:p>
          <a:p>
            <a:r>
              <a:rPr lang="en-US" altLang="zh-TW" dirty="0">
                <a:solidFill>
                  <a:schemeClr val="tx1"/>
                </a:solidFill>
              </a:rPr>
              <a:t>#NOT a tuple</a:t>
            </a:r>
          </a:p>
          <a:p>
            <a:r>
              <a:rPr lang="en-US" altLang="zh-TW" dirty="0" err="1">
                <a:solidFill>
                  <a:schemeClr val="tx1"/>
                </a:solidFill>
              </a:rPr>
              <a:t>thistuple</a:t>
            </a:r>
            <a:r>
              <a:rPr lang="en-US" altLang="zh-TW" dirty="0">
                <a:solidFill>
                  <a:schemeClr val="tx1"/>
                </a:solidFill>
              </a:rPr>
              <a:t> = ("apple")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print(type(</a:t>
            </a:r>
            <a:r>
              <a:rPr lang="en-US" altLang="zh-TW" dirty="0" err="1">
                <a:solidFill>
                  <a:schemeClr val="tx1"/>
                </a:solidFill>
              </a:rPr>
              <a:t>thistuple</a:t>
            </a:r>
            <a:r>
              <a:rPr lang="en-US" altLang="zh-TW" dirty="0">
                <a:solidFill>
                  <a:schemeClr val="tx1"/>
                </a:solidFill>
              </a:rPr>
              <a:t>)) # &lt;class '</a:t>
            </a:r>
            <a:r>
              <a:rPr lang="en-US" altLang="zh-TW" dirty="0" err="1">
                <a:solidFill>
                  <a:schemeClr val="tx1"/>
                </a:solidFill>
              </a:rPr>
              <a:t>str</a:t>
            </a:r>
            <a:r>
              <a:rPr lang="en-US" altLang="zh-TW" dirty="0">
                <a:solidFill>
                  <a:schemeClr val="tx1"/>
                </a:solidFill>
              </a:rPr>
              <a:t>'&gt;</a:t>
            </a:r>
            <a:endParaRPr lang="en-US" altLang="zh-TW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76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Dictionary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dirty="0" smtClean="0"/>
              <a:t>Unlike </a:t>
            </a:r>
            <a:r>
              <a:rPr lang="en-US" altLang="zh-TW" dirty="0"/>
              <a:t>sequences, which are indexed by a range of numbers, dictionaries are indexed by keys, which can be any immutable type; strings and numbers can always be </a:t>
            </a:r>
            <a:r>
              <a:rPr lang="en-US" altLang="zh-TW" dirty="0" smtClean="0"/>
              <a:t>keys</a:t>
            </a:r>
          </a:p>
          <a:p>
            <a:pPr lvl="1" algn="just"/>
            <a:r>
              <a:rPr lang="en-US" altLang="zh-TW" dirty="0"/>
              <a:t>Dictionaries are used to store data values in </a:t>
            </a:r>
            <a:r>
              <a:rPr lang="en-US" altLang="zh-TW" b="1" dirty="0" err="1"/>
              <a:t>key:value</a:t>
            </a:r>
            <a:r>
              <a:rPr lang="en-US" altLang="zh-TW" dirty="0"/>
              <a:t> </a:t>
            </a:r>
            <a:r>
              <a:rPr lang="en-US" altLang="zh-TW" dirty="0" smtClean="0"/>
              <a:t>pairs </a:t>
            </a:r>
            <a:r>
              <a:rPr lang="en-US" altLang="zh-TW" dirty="0"/>
              <a:t>with the requirement that the keys are unique (within one dictionary)</a:t>
            </a:r>
          </a:p>
          <a:p>
            <a:pPr lvl="1" algn="just"/>
            <a:r>
              <a:rPr lang="en-US" altLang="zh-TW" dirty="0" smtClean="0"/>
              <a:t>A </a:t>
            </a:r>
            <a:r>
              <a:rPr lang="en-US" altLang="zh-TW" dirty="0"/>
              <a:t>dictionary is a collection which is </a:t>
            </a:r>
            <a:r>
              <a:rPr lang="en-US" altLang="zh-TW" dirty="0" smtClean="0"/>
              <a:t>ordered, changeable, </a:t>
            </a:r>
            <a:r>
              <a:rPr lang="en-US" altLang="zh-TW" dirty="0"/>
              <a:t>and do not allow duplicates.</a:t>
            </a:r>
          </a:p>
          <a:p>
            <a:pPr algn="just"/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Tuples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dirty="0"/>
              <a:t>A tuple can contain different data </a:t>
            </a:r>
            <a:r>
              <a:rPr lang="en-US" altLang="zh-TW" dirty="0" smtClean="0"/>
              <a:t>types</a:t>
            </a:r>
          </a:p>
          <a:p>
            <a:pPr algn="just"/>
            <a:endParaRPr lang="en-US" altLang="zh-TW" dirty="0"/>
          </a:p>
          <a:p>
            <a:pPr algn="just"/>
            <a:endParaRPr lang="en-US" altLang="zh-TW" dirty="0" smtClean="0"/>
          </a:p>
          <a:p>
            <a:pPr algn="just"/>
            <a:r>
              <a:rPr lang="en-US" altLang="zh-TW" dirty="0"/>
              <a:t>It is also possible to use the tuple() constructor to make a tuple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30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907704" y="2636912"/>
            <a:ext cx="561662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# </a:t>
            </a:r>
            <a:r>
              <a:rPr lang="en-US" altLang="zh-TW" dirty="0"/>
              <a:t>A tuple with strings, </a:t>
            </a:r>
            <a:r>
              <a:rPr lang="en-US" altLang="zh-TW" dirty="0" smtClean="0"/>
              <a:t>integers, </a:t>
            </a:r>
            <a:r>
              <a:rPr lang="en-US" altLang="zh-TW" dirty="0"/>
              <a:t>and </a:t>
            </a:r>
            <a:r>
              <a:rPr lang="en-US" altLang="zh-TW" dirty="0" err="1"/>
              <a:t>boolean</a:t>
            </a:r>
            <a:r>
              <a:rPr lang="en-US" altLang="zh-TW" dirty="0"/>
              <a:t> values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en-US" altLang="zh-TW" dirty="0" smtClean="0">
                <a:solidFill>
                  <a:schemeClr val="tx1"/>
                </a:solidFill>
              </a:rPr>
              <a:t>tuple1 </a:t>
            </a:r>
            <a:r>
              <a:rPr lang="en-US" altLang="zh-TW" dirty="0">
                <a:solidFill>
                  <a:schemeClr val="tx1"/>
                </a:solidFill>
              </a:rPr>
              <a:t>= ("</a:t>
            </a:r>
            <a:r>
              <a:rPr lang="en-US" altLang="zh-TW" dirty="0" err="1">
                <a:solidFill>
                  <a:schemeClr val="tx1"/>
                </a:solidFill>
              </a:rPr>
              <a:t>abc</a:t>
            </a:r>
            <a:r>
              <a:rPr lang="en-US" altLang="zh-TW" dirty="0">
                <a:solidFill>
                  <a:schemeClr val="tx1"/>
                </a:solidFill>
              </a:rPr>
              <a:t>", 34, True, 40, "male")</a:t>
            </a:r>
            <a:endParaRPr lang="en-US" altLang="zh-TW" dirty="0" smtClean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06486" y="4437112"/>
            <a:ext cx="626591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# note the double round-brackets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en-US" altLang="zh-TW" dirty="0" err="1" smtClean="0">
                <a:solidFill>
                  <a:schemeClr val="tx1"/>
                </a:solidFill>
              </a:rPr>
              <a:t>thistuple</a:t>
            </a:r>
            <a:r>
              <a:rPr lang="en-US" altLang="zh-TW" dirty="0" smtClean="0">
                <a:solidFill>
                  <a:schemeClr val="tx1"/>
                </a:solidFill>
              </a:rPr>
              <a:t> </a:t>
            </a:r>
            <a:r>
              <a:rPr lang="en-US" altLang="zh-TW" dirty="0">
                <a:solidFill>
                  <a:schemeClr val="tx1"/>
                </a:solidFill>
              </a:rPr>
              <a:t>= tuple(</a:t>
            </a:r>
            <a:r>
              <a:rPr lang="en-US" altLang="zh-TW" dirty="0">
                <a:solidFill>
                  <a:srgbClr val="0000FF"/>
                </a:solidFill>
              </a:rPr>
              <a:t>("apple", "banana", "cherry</a:t>
            </a:r>
            <a:r>
              <a:rPr lang="en-US" altLang="zh-TW" dirty="0" smtClean="0">
                <a:solidFill>
                  <a:srgbClr val="0000FF"/>
                </a:solidFill>
              </a:rPr>
              <a:t>")</a:t>
            </a:r>
            <a:r>
              <a:rPr lang="en-US" altLang="zh-TW" dirty="0" smtClean="0">
                <a:solidFill>
                  <a:schemeClr val="tx1"/>
                </a:solidFill>
              </a:rPr>
              <a:t>)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en-US" altLang="zh-TW" dirty="0">
                <a:solidFill>
                  <a:schemeClr val="tx1"/>
                </a:solidFill>
              </a:rPr>
              <a:t>print(</a:t>
            </a:r>
            <a:r>
              <a:rPr lang="en-US" altLang="zh-TW" dirty="0" err="1">
                <a:solidFill>
                  <a:schemeClr val="tx1"/>
                </a:solidFill>
              </a:rPr>
              <a:t>thistuple</a:t>
            </a:r>
            <a:r>
              <a:rPr lang="en-US" altLang="zh-TW" dirty="0">
                <a:solidFill>
                  <a:schemeClr val="tx1"/>
                </a:solidFill>
              </a:rPr>
              <a:t>) # ('apple', 'banana', 'cherry')</a:t>
            </a:r>
            <a:endParaRPr lang="en-US" altLang="zh-TW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502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網站</a:t>
            </a:r>
            <a:r>
              <a:rPr lang="en-US" altLang="zh-TW" dirty="0" smtClean="0"/>
              <a:t>:</a:t>
            </a:r>
            <a:endParaRPr lang="en-US" altLang="zh-TW" dirty="0" smtClean="0">
              <a:hlinkClick r:id="rId2"/>
            </a:endParaRPr>
          </a:p>
          <a:p>
            <a:pPr lvl="1"/>
            <a:r>
              <a:rPr lang="en-US" altLang="zh-TW" dirty="0">
                <a:hlinkClick r:id="rId3"/>
              </a:rPr>
              <a:t>https://</a:t>
            </a:r>
            <a:r>
              <a:rPr lang="en-US" altLang="zh-TW" dirty="0" smtClean="0">
                <a:hlinkClick r:id="rId3"/>
              </a:rPr>
              <a:t>www.w3schools.com/python/python_tuples.asp</a:t>
            </a:r>
          </a:p>
          <a:p>
            <a:pPr lvl="1"/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31</a:t>
            </a:fld>
            <a:endParaRPr lang="zh-TW" altLang="en-US"/>
          </a:p>
        </p:txBody>
      </p:sp>
      <p:sp>
        <p:nvSpPr>
          <p:cNvPr id="5" name="動作按鈕: 返回 4">
            <a:hlinkClick r:id="rId4" action="ppaction://hlinksldjump" highlightClick="1"/>
          </p:cNvPr>
          <p:cNvSpPr/>
          <p:nvPr/>
        </p:nvSpPr>
        <p:spPr>
          <a:xfrm>
            <a:off x="7236296" y="5809152"/>
            <a:ext cx="433906" cy="3651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6945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Dictionary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A pair of braces creates an empty dictionary: </a:t>
            </a:r>
            <a:r>
              <a:rPr lang="en-US" altLang="zh-TW" dirty="0" smtClean="0"/>
              <a:t>{}</a:t>
            </a:r>
          </a:p>
          <a:p>
            <a:r>
              <a:rPr lang="en-US" altLang="zh-TW" dirty="0" smtClean="0"/>
              <a:t>Placing </a:t>
            </a:r>
            <a:r>
              <a:rPr lang="en-US" altLang="zh-TW" dirty="0"/>
              <a:t>a comma-separated list of </a:t>
            </a:r>
            <a:r>
              <a:rPr lang="en-US" altLang="zh-TW" dirty="0" err="1"/>
              <a:t>key:value</a:t>
            </a:r>
            <a:r>
              <a:rPr lang="en-US" altLang="zh-TW" dirty="0"/>
              <a:t> pairs within the braces adds initial </a:t>
            </a:r>
            <a:r>
              <a:rPr lang="en-US" altLang="zh-TW" dirty="0" err="1"/>
              <a:t>key:value</a:t>
            </a:r>
            <a:r>
              <a:rPr lang="en-US" altLang="zh-TW" dirty="0"/>
              <a:t> pairs to the </a:t>
            </a:r>
            <a:r>
              <a:rPr lang="en-US" altLang="zh-TW" dirty="0" smtClean="0"/>
              <a:t>dictionary</a:t>
            </a:r>
          </a:p>
          <a:p>
            <a:pPr lvl="1"/>
            <a:r>
              <a:rPr lang="en-US" altLang="zh-TW" dirty="0" smtClean="0"/>
              <a:t>This </a:t>
            </a:r>
            <a:r>
              <a:rPr lang="en-US" altLang="zh-TW" dirty="0"/>
              <a:t>is also the way dictionaries are written on </a:t>
            </a:r>
            <a:r>
              <a:rPr lang="en-US" altLang="zh-TW" dirty="0" smtClean="0"/>
              <a:t>output</a:t>
            </a:r>
          </a:p>
          <a:p>
            <a:pPr lvl="1"/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9090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979712" y="1881352"/>
            <a:ext cx="45720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altLang="zh-TW" dirty="0" err="1">
                <a:solidFill>
                  <a:schemeClr val="tx1"/>
                </a:solidFill>
              </a:rPr>
              <a:t>thisdict</a:t>
            </a:r>
            <a:r>
              <a:rPr lang="en-US" altLang="zh-TW" dirty="0">
                <a:solidFill>
                  <a:schemeClr val="tx1"/>
                </a:solidFill>
              </a:rPr>
              <a:t> =	{</a:t>
            </a:r>
          </a:p>
          <a:p>
            <a:r>
              <a:rPr lang="en-US" altLang="zh-TW" dirty="0">
                <a:solidFill>
                  <a:srgbClr val="0000FF"/>
                </a:solidFill>
              </a:rPr>
              <a:t>  "brand"</a:t>
            </a:r>
            <a:r>
              <a:rPr lang="en-US" altLang="zh-TW" dirty="0">
                <a:solidFill>
                  <a:schemeClr val="tx1"/>
                </a:solidFill>
              </a:rPr>
              <a:t>: </a:t>
            </a:r>
            <a:r>
              <a:rPr lang="en-US" altLang="zh-TW" dirty="0">
                <a:solidFill>
                  <a:srgbClr val="9900CC"/>
                </a:solidFill>
              </a:rPr>
              <a:t>"Ford"</a:t>
            </a:r>
            <a:r>
              <a:rPr lang="en-US" altLang="zh-TW" dirty="0">
                <a:solidFill>
                  <a:schemeClr val="tx1"/>
                </a:solidFill>
              </a:rPr>
              <a:t>,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  </a:t>
            </a:r>
            <a:r>
              <a:rPr lang="en-US" altLang="zh-TW" dirty="0">
                <a:solidFill>
                  <a:srgbClr val="0000FF"/>
                </a:solidFill>
              </a:rPr>
              <a:t>"model"</a:t>
            </a:r>
            <a:r>
              <a:rPr lang="en-US" altLang="zh-TW" dirty="0">
                <a:solidFill>
                  <a:schemeClr val="tx1"/>
                </a:solidFill>
              </a:rPr>
              <a:t>: </a:t>
            </a:r>
            <a:r>
              <a:rPr lang="en-US" altLang="zh-TW" dirty="0">
                <a:solidFill>
                  <a:srgbClr val="9900CC"/>
                </a:solidFill>
              </a:rPr>
              <a:t>"Mustang"</a:t>
            </a:r>
            <a:r>
              <a:rPr lang="en-US" altLang="zh-TW" dirty="0">
                <a:solidFill>
                  <a:schemeClr val="tx1"/>
                </a:solidFill>
              </a:rPr>
              <a:t>,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  </a:t>
            </a:r>
            <a:r>
              <a:rPr lang="en-US" altLang="zh-TW" dirty="0">
                <a:solidFill>
                  <a:srgbClr val="0000FF"/>
                </a:solidFill>
              </a:rPr>
              <a:t>"year"</a:t>
            </a:r>
            <a:r>
              <a:rPr lang="en-US" altLang="zh-TW" dirty="0">
                <a:solidFill>
                  <a:schemeClr val="tx1"/>
                </a:solidFill>
              </a:rPr>
              <a:t>: </a:t>
            </a:r>
            <a:r>
              <a:rPr lang="en-US" altLang="zh-TW" dirty="0">
                <a:solidFill>
                  <a:srgbClr val="9900CC"/>
                </a:solidFill>
              </a:rPr>
              <a:t>1964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}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print(</a:t>
            </a:r>
            <a:r>
              <a:rPr lang="en-US" altLang="zh-TW" dirty="0" err="1">
                <a:solidFill>
                  <a:schemeClr val="tx1"/>
                </a:solidFill>
              </a:rPr>
              <a:t>thisdict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endParaRPr lang="en-US" altLang="zh-TW" dirty="0" smtClean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94922" y="3645024"/>
            <a:ext cx="73654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Dictionary items are ordered, changeable, and does not allow </a:t>
            </a:r>
            <a:r>
              <a:rPr lang="en-US" altLang="zh-TW" dirty="0" smtClean="0"/>
              <a:t>duplicates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1074739" y="5192235"/>
            <a:ext cx="714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dirty="0"/>
              <a:t>Dictionaries are changeable, meaning that we can change, add or remove items after the dictionary has been </a:t>
            </a:r>
            <a:r>
              <a:rPr lang="en-US" altLang="zh-TW" dirty="0" smtClean="0"/>
              <a:t>created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096139" y="4028871"/>
            <a:ext cx="7036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Dictionaries </a:t>
            </a:r>
            <a:r>
              <a:rPr lang="en-US" altLang="zh-TW" dirty="0"/>
              <a:t>are </a:t>
            </a:r>
            <a:r>
              <a:rPr lang="en-US" altLang="zh-TW" dirty="0" smtClean="0"/>
              <a:t>ordered, which means </a:t>
            </a:r>
            <a:r>
              <a:rPr lang="en-US" altLang="zh-TW" dirty="0"/>
              <a:t>that the items have a defined order, and that order will not </a:t>
            </a:r>
            <a:r>
              <a:rPr lang="en-US" altLang="zh-TW" dirty="0" smtClean="0"/>
              <a:t>change</a:t>
            </a:r>
          </a:p>
          <a:p>
            <a:r>
              <a:rPr lang="en-US" altLang="zh-TW" dirty="0"/>
              <a:t>As of Python version 3.7, dictionaries are </a:t>
            </a:r>
            <a:r>
              <a:rPr lang="en-US" altLang="zh-TW" i="1" dirty="0"/>
              <a:t>ordered</a:t>
            </a:r>
            <a:r>
              <a:rPr lang="en-US" altLang="zh-TW" dirty="0"/>
              <a:t>. In Python 3.6 and earlier, dictionaries are </a:t>
            </a:r>
            <a:r>
              <a:rPr lang="en-US" altLang="zh-TW" i="1" dirty="0" smtClean="0"/>
              <a:t>unordered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1093926" y="5867980"/>
            <a:ext cx="7038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Dictionaries cannot have two items with the same key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88417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979712" y="1881352"/>
            <a:ext cx="457200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altLang="zh-TW" dirty="0" err="1">
                <a:solidFill>
                  <a:schemeClr val="tx1"/>
                </a:solidFill>
              </a:rPr>
              <a:t>thisdict</a:t>
            </a:r>
            <a:r>
              <a:rPr lang="en-US" altLang="zh-TW" dirty="0">
                <a:solidFill>
                  <a:schemeClr val="tx1"/>
                </a:solidFill>
              </a:rPr>
              <a:t> =	{</a:t>
            </a:r>
          </a:p>
          <a:p>
            <a:r>
              <a:rPr lang="en-US" altLang="zh-TW" dirty="0">
                <a:solidFill>
                  <a:srgbClr val="0000FF"/>
                </a:solidFill>
              </a:rPr>
              <a:t>  "brand"</a:t>
            </a:r>
            <a:r>
              <a:rPr lang="en-US" altLang="zh-TW" dirty="0">
                <a:solidFill>
                  <a:schemeClr val="tx1"/>
                </a:solidFill>
              </a:rPr>
              <a:t>: </a:t>
            </a:r>
            <a:r>
              <a:rPr lang="en-US" altLang="zh-TW" dirty="0">
                <a:solidFill>
                  <a:srgbClr val="9900CC"/>
                </a:solidFill>
              </a:rPr>
              <a:t>"Ford"</a:t>
            </a:r>
            <a:r>
              <a:rPr lang="en-US" altLang="zh-TW" dirty="0">
                <a:solidFill>
                  <a:schemeClr val="tx1"/>
                </a:solidFill>
              </a:rPr>
              <a:t>,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  </a:t>
            </a:r>
            <a:r>
              <a:rPr lang="en-US" altLang="zh-TW" dirty="0">
                <a:solidFill>
                  <a:srgbClr val="0000FF"/>
                </a:solidFill>
              </a:rPr>
              <a:t>"model"</a:t>
            </a:r>
            <a:r>
              <a:rPr lang="en-US" altLang="zh-TW" dirty="0">
                <a:solidFill>
                  <a:schemeClr val="tx1"/>
                </a:solidFill>
              </a:rPr>
              <a:t>: </a:t>
            </a:r>
            <a:r>
              <a:rPr lang="en-US" altLang="zh-TW" dirty="0">
                <a:solidFill>
                  <a:srgbClr val="9900CC"/>
                </a:solidFill>
              </a:rPr>
              <a:t>"Mustang"</a:t>
            </a:r>
            <a:r>
              <a:rPr lang="en-US" altLang="zh-TW" dirty="0">
                <a:solidFill>
                  <a:schemeClr val="tx1"/>
                </a:solidFill>
              </a:rPr>
              <a:t>,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  </a:t>
            </a:r>
            <a:r>
              <a:rPr lang="en-US" altLang="zh-TW" dirty="0">
                <a:solidFill>
                  <a:srgbClr val="0000FF"/>
                </a:solidFill>
              </a:rPr>
              <a:t>"year"</a:t>
            </a:r>
            <a:r>
              <a:rPr lang="en-US" altLang="zh-TW" dirty="0">
                <a:solidFill>
                  <a:schemeClr val="tx1"/>
                </a:solidFill>
              </a:rPr>
              <a:t>: </a:t>
            </a:r>
            <a:r>
              <a:rPr lang="en-US" altLang="zh-TW" dirty="0" smtClean="0">
                <a:solidFill>
                  <a:srgbClr val="9900CC"/>
                </a:solidFill>
              </a:rPr>
              <a:t>1964,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rgbClr val="0000FF"/>
                </a:solidFill>
              </a:rPr>
              <a:t>"</a:t>
            </a:r>
            <a:r>
              <a:rPr lang="en-US" altLang="zh-TW" dirty="0">
                <a:solidFill>
                  <a:srgbClr val="0000FF"/>
                </a:solidFill>
              </a:rPr>
              <a:t>year"</a:t>
            </a:r>
            <a:r>
              <a:rPr lang="en-US" altLang="zh-TW" dirty="0">
                <a:solidFill>
                  <a:schemeClr val="tx1"/>
                </a:solidFill>
              </a:rPr>
              <a:t>: </a:t>
            </a:r>
            <a:r>
              <a:rPr lang="en-US" altLang="zh-TW" dirty="0" smtClean="0">
                <a:solidFill>
                  <a:srgbClr val="9900CC"/>
                </a:solidFill>
              </a:rPr>
              <a:t>2023</a:t>
            </a:r>
            <a:endParaRPr lang="en-US" altLang="zh-TW" dirty="0">
              <a:solidFill>
                <a:srgbClr val="9900CC"/>
              </a:solidFill>
            </a:endParaRPr>
          </a:p>
          <a:p>
            <a:r>
              <a:rPr lang="en-US" altLang="zh-TW" dirty="0">
                <a:solidFill>
                  <a:schemeClr val="tx1"/>
                </a:solidFill>
              </a:rPr>
              <a:t>}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print(</a:t>
            </a:r>
            <a:r>
              <a:rPr lang="en-US" altLang="zh-TW" dirty="0" err="1">
                <a:solidFill>
                  <a:schemeClr val="tx1"/>
                </a:solidFill>
              </a:rPr>
              <a:t>thisdict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endParaRPr lang="en-US" altLang="zh-TW" dirty="0" smtClean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95023" y="4263875"/>
            <a:ext cx="7038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Duplicate values will overwrite existing values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07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979712" y="2708920"/>
            <a:ext cx="45720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altLang="zh-TW" dirty="0" err="1">
                <a:solidFill>
                  <a:schemeClr val="tx1"/>
                </a:solidFill>
              </a:rPr>
              <a:t>thisdict</a:t>
            </a:r>
            <a:r>
              <a:rPr lang="en-US" altLang="zh-TW" dirty="0">
                <a:solidFill>
                  <a:schemeClr val="tx1"/>
                </a:solidFill>
              </a:rPr>
              <a:t> =	{</a:t>
            </a:r>
          </a:p>
          <a:p>
            <a:r>
              <a:rPr lang="en-US" altLang="zh-TW" dirty="0">
                <a:solidFill>
                  <a:srgbClr val="0000FF"/>
                </a:solidFill>
              </a:rPr>
              <a:t>  "brand"</a:t>
            </a:r>
            <a:r>
              <a:rPr lang="en-US" altLang="zh-TW" dirty="0">
                <a:solidFill>
                  <a:schemeClr val="tx1"/>
                </a:solidFill>
              </a:rPr>
              <a:t>: </a:t>
            </a:r>
            <a:r>
              <a:rPr lang="en-US" altLang="zh-TW" dirty="0">
                <a:solidFill>
                  <a:srgbClr val="9900CC"/>
                </a:solidFill>
              </a:rPr>
              <a:t>"Ford"</a:t>
            </a:r>
            <a:r>
              <a:rPr lang="en-US" altLang="zh-TW" dirty="0">
                <a:solidFill>
                  <a:schemeClr val="tx1"/>
                </a:solidFill>
              </a:rPr>
              <a:t>,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  </a:t>
            </a:r>
            <a:r>
              <a:rPr lang="en-US" altLang="zh-TW" dirty="0">
                <a:solidFill>
                  <a:srgbClr val="0000FF"/>
                </a:solidFill>
              </a:rPr>
              <a:t>"model"</a:t>
            </a:r>
            <a:r>
              <a:rPr lang="en-US" altLang="zh-TW" dirty="0">
                <a:solidFill>
                  <a:schemeClr val="tx1"/>
                </a:solidFill>
              </a:rPr>
              <a:t>: </a:t>
            </a:r>
            <a:r>
              <a:rPr lang="en-US" altLang="zh-TW" dirty="0">
                <a:solidFill>
                  <a:srgbClr val="9900CC"/>
                </a:solidFill>
              </a:rPr>
              <a:t>"Mustang"</a:t>
            </a:r>
            <a:r>
              <a:rPr lang="en-US" altLang="zh-TW" dirty="0">
                <a:solidFill>
                  <a:schemeClr val="tx1"/>
                </a:solidFill>
              </a:rPr>
              <a:t>,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  </a:t>
            </a:r>
            <a:r>
              <a:rPr lang="en-US" altLang="zh-TW" dirty="0">
                <a:solidFill>
                  <a:srgbClr val="0000FF"/>
                </a:solidFill>
              </a:rPr>
              <a:t>"year"</a:t>
            </a:r>
            <a:r>
              <a:rPr lang="en-US" altLang="zh-TW" dirty="0">
                <a:solidFill>
                  <a:schemeClr val="tx1"/>
                </a:solidFill>
              </a:rPr>
              <a:t>: </a:t>
            </a:r>
            <a:r>
              <a:rPr lang="en-US" altLang="zh-TW" dirty="0">
                <a:solidFill>
                  <a:srgbClr val="9900CC"/>
                </a:solidFill>
              </a:rPr>
              <a:t>1964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}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print(</a:t>
            </a:r>
            <a:r>
              <a:rPr lang="en-US" altLang="zh-TW" dirty="0" err="1">
                <a:solidFill>
                  <a:schemeClr val="tx1"/>
                </a:solidFill>
              </a:rPr>
              <a:t>thisdict</a:t>
            </a:r>
            <a:r>
              <a:rPr lang="en-US" altLang="zh-TW" dirty="0">
                <a:solidFill>
                  <a:schemeClr val="tx1"/>
                </a:solidFill>
              </a:rPr>
              <a:t>["brand"])</a:t>
            </a:r>
            <a:endParaRPr lang="en-US" altLang="zh-TW" dirty="0" smtClean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63688" y="4723825"/>
            <a:ext cx="399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Print the "brand" value of the dictionary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3396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Another Example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827584" y="2139821"/>
            <a:ext cx="5328592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dirty="0" smtClean="0"/>
              <a:t>d1 = {}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smtClean="0"/>
              <a:t>d1[</a:t>
            </a:r>
            <a:r>
              <a:rPr lang="en-US" altLang="zh-TW" dirty="0" smtClean="0">
                <a:solidFill>
                  <a:srgbClr val="0000FF"/>
                </a:solidFill>
              </a:rPr>
              <a:t>'A'</a:t>
            </a:r>
            <a:r>
              <a:rPr lang="en-US" altLang="zh-TW" dirty="0" smtClean="0"/>
              <a:t>] = </a:t>
            </a:r>
            <a:r>
              <a:rPr lang="en-US" altLang="zh-TW" dirty="0" smtClean="0">
                <a:solidFill>
                  <a:srgbClr val="9900CC"/>
                </a:solidFill>
              </a:rPr>
              <a:t>1</a:t>
            </a:r>
            <a:r>
              <a:rPr lang="zh-TW" altLang="en-US" dirty="0" smtClean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# d1[key] = value</a:t>
            </a:r>
          </a:p>
          <a:p>
            <a:r>
              <a:rPr lang="en-US" altLang="zh-TW" dirty="0" smtClean="0"/>
              <a:t>d1[</a:t>
            </a:r>
            <a:r>
              <a:rPr lang="en-US" altLang="zh-TW" dirty="0" smtClean="0">
                <a:solidFill>
                  <a:srgbClr val="0000FF"/>
                </a:solidFill>
              </a:rPr>
              <a:t>'B'</a:t>
            </a:r>
            <a:r>
              <a:rPr lang="en-US" altLang="zh-TW" dirty="0" smtClean="0"/>
              <a:t>] = </a:t>
            </a:r>
            <a:r>
              <a:rPr lang="en-US" altLang="zh-TW" dirty="0" smtClean="0">
                <a:solidFill>
                  <a:srgbClr val="9900CC"/>
                </a:solidFill>
              </a:rPr>
              <a:t>2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d2 = {</a:t>
            </a:r>
            <a:r>
              <a:rPr lang="en-US" altLang="zh-TW" dirty="0" smtClean="0">
                <a:solidFill>
                  <a:srgbClr val="0000FF"/>
                </a:solidFill>
              </a:rPr>
              <a:t>‘C’</a:t>
            </a:r>
            <a:r>
              <a:rPr lang="en-US" altLang="zh-TW" dirty="0" smtClean="0"/>
              <a:t>:</a:t>
            </a:r>
            <a:r>
              <a:rPr lang="en-US" altLang="zh-TW" dirty="0" smtClean="0">
                <a:solidFill>
                  <a:srgbClr val="9900CC"/>
                </a:solidFill>
              </a:rPr>
              <a:t>3</a:t>
            </a:r>
            <a:r>
              <a:rPr lang="en-US" altLang="zh-TW" dirty="0" smtClean="0"/>
              <a:t>, </a:t>
            </a:r>
            <a:r>
              <a:rPr lang="en-US" altLang="zh-TW" dirty="0" smtClean="0">
                <a:solidFill>
                  <a:srgbClr val="0000FF"/>
                </a:solidFill>
              </a:rPr>
              <a:t>‘D’</a:t>
            </a:r>
            <a:r>
              <a:rPr lang="en-US" altLang="zh-TW" dirty="0" smtClean="0"/>
              <a:t>:</a:t>
            </a:r>
            <a:r>
              <a:rPr lang="en-US" altLang="zh-TW" dirty="0" smtClean="0">
                <a:solidFill>
                  <a:srgbClr val="9900CC"/>
                </a:solidFill>
              </a:rPr>
              <a:t>4</a:t>
            </a:r>
            <a:r>
              <a:rPr lang="en-US" altLang="zh-TW" dirty="0" smtClean="0"/>
              <a:t>}</a:t>
            </a:r>
            <a:r>
              <a:rPr lang="zh-TW" altLang="en-US" dirty="0" smtClean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#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Another way for initialization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d3 = {}</a:t>
            </a:r>
          </a:p>
          <a:p>
            <a:r>
              <a:rPr lang="en-US" altLang="zh-TW" dirty="0" smtClean="0"/>
              <a:t>d3[</a:t>
            </a:r>
            <a:r>
              <a:rPr lang="en-US" altLang="zh-TW" dirty="0" smtClean="0">
                <a:solidFill>
                  <a:srgbClr val="0000FF"/>
                </a:solidFill>
              </a:rPr>
              <a:t>1</a:t>
            </a:r>
            <a:r>
              <a:rPr lang="en-US" altLang="zh-TW" dirty="0" smtClean="0"/>
              <a:t>] = </a:t>
            </a:r>
            <a:r>
              <a:rPr lang="en-US" altLang="zh-TW" dirty="0" smtClean="0">
                <a:solidFill>
                  <a:srgbClr val="9900CC"/>
                </a:solidFill>
              </a:rPr>
              <a:t>'hello'</a:t>
            </a:r>
            <a:r>
              <a:rPr lang="zh-TW" altLang="en-US" dirty="0" smtClean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#key (or value) can be integer or string</a:t>
            </a:r>
          </a:p>
          <a:p>
            <a:r>
              <a:rPr lang="en-US" altLang="zh-TW" dirty="0" smtClean="0"/>
              <a:t>d3[</a:t>
            </a:r>
            <a:r>
              <a:rPr lang="en-US" altLang="zh-TW" dirty="0" smtClean="0">
                <a:solidFill>
                  <a:srgbClr val="0000FF"/>
                </a:solidFill>
              </a:rPr>
              <a:t>2</a:t>
            </a:r>
            <a:r>
              <a:rPr lang="en-US" altLang="zh-TW" dirty="0" smtClean="0"/>
              <a:t>] = </a:t>
            </a:r>
            <a:r>
              <a:rPr lang="en-US" altLang="zh-TW" dirty="0" smtClean="0">
                <a:solidFill>
                  <a:srgbClr val="9900CC"/>
                </a:solidFill>
              </a:rPr>
              <a:t>'Hi!'</a:t>
            </a:r>
          </a:p>
        </p:txBody>
      </p:sp>
      <p:sp>
        <p:nvSpPr>
          <p:cNvPr id="6" name="矩形 5"/>
          <p:cNvSpPr/>
          <p:nvPr/>
        </p:nvSpPr>
        <p:spPr>
          <a:xfrm>
            <a:off x="6156176" y="2132790"/>
            <a:ext cx="230425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dirty="0" smtClean="0"/>
              <a:t>print(d1['A'])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#output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1</a:t>
            </a:r>
          </a:p>
          <a:p>
            <a:r>
              <a:rPr lang="en-US" altLang="zh-TW" dirty="0" smtClean="0"/>
              <a:t>print(d2['D'])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#output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4</a:t>
            </a:r>
          </a:p>
          <a:p>
            <a:r>
              <a:rPr lang="en-US" altLang="zh-TW" dirty="0" smtClean="0"/>
              <a:t>print(d3[1] + d3[2])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#output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err="1" smtClean="0">
                <a:solidFill>
                  <a:srgbClr val="FF0000"/>
                </a:solidFill>
              </a:rPr>
              <a:t>helloHi</a:t>
            </a:r>
            <a:r>
              <a:rPr lang="en-US" altLang="zh-TW" dirty="0" smtClean="0">
                <a:solidFill>
                  <a:srgbClr val="FF0000"/>
                </a:solidFill>
              </a:rPr>
              <a:t>!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Keys and Values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Dictionary keys must be of an immutable </a:t>
            </a:r>
            <a:r>
              <a:rPr lang="en-US" altLang="zh-TW" dirty="0" smtClean="0"/>
              <a:t>type</a:t>
            </a:r>
          </a:p>
          <a:p>
            <a:pPr lvl="1"/>
            <a:r>
              <a:rPr lang="en-US" altLang="zh-TW" dirty="0" smtClean="0"/>
              <a:t>Strings </a:t>
            </a:r>
            <a:r>
              <a:rPr lang="en-US" altLang="zh-TW" dirty="0"/>
              <a:t>and numbers are the two most commonly used data types as dictionary </a:t>
            </a:r>
            <a:r>
              <a:rPr lang="en-US" altLang="zh-TW" dirty="0" smtClean="0"/>
              <a:t>keys</a:t>
            </a:r>
          </a:p>
          <a:p>
            <a:pPr lvl="1"/>
            <a:r>
              <a:rPr lang="en-US" altLang="zh-TW" dirty="0" smtClean="0"/>
              <a:t>We </a:t>
            </a:r>
            <a:r>
              <a:rPr lang="en-US" altLang="zh-TW" dirty="0"/>
              <a:t>can also use tuples as keys but they must contain only strings, integers, or other </a:t>
            </a:r>
            <a:r>
              <a:rPr lang="en-US" altLang="zh-TW" dirty="0" smtClean="0"/>
              <a:t>tuples</a:t>
            </a:r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896946" y="4509120"/>
            <a:ext cx="5328592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# string keys</a:t>
            </a:r>
          </a:p>
          <a:p>
            <a:r>
              <a:rPr lang="en-US" altLang="zh-TW" dirty="0" err="1">
                <a:solidFill>
                  <a:schemeClr val="tx1"/>
                </a:solidFill>
              </a:rPr>
              <a:t>dict_a</a:t>
            </a:r>
            <a:r>
              <a:rPr lang="en-US" altLang="zh-TW" dirty="0">
                <a:solidFill>
                  <a:schemeClr val="tx1"/>
                </a:solidFill>
              </a:rPr>
              <a:t> = {</a:t>
            </a:r>
            <a:r>
              <a:rPr lang="en-US" altLang="zh-TW" dirty="0">
                <a:solidFill>
                  <a:srgbClr val="0000FF"/>
                </a:solidFill>
              </a:rPr>
              <a:t>"Param1"</a:t>
            </a:r>
            <a:r>
              <a:rPr lang="en-US" altLang="zh-TW" dirty="0">
                <a:solidFill>
                  <a:schemeClr val="tx1"/>
                </a:solidFill>
              </a:rPr>
              <a:t>: "value1", </a:t>
            </a:r>
            <a:r>
              <a:rPr lang="en-US" altLang="zh-TW" dirty="0">
                <a:solidFill>
                  <a:srgbClr val="0000FF"/>
                </a:solidFill>
              </a:rPr>
              <a:t>"Param2"</a:t>
            </a:r>
            <a:r>
              <a:rPr lang="en-US" altLang="zh-TW" dirty="0">
                <a:solidFill>
                  <a:schemeClr val="tx1"/>
                </a:solidFill>
              </a:rPr>
              <a:t>: "value2"}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print(</a:t>
            </a:r>
            <a:r>
              <a:rPr lang="en-US" altLang="zh-TW" dirty="0" err="1">
                <a:solidFill>
                  <a:schemeClr val="tx1"/>
                </a:solidFill>
              </a:rPr>
              <a:t>dict_a</a:t>
            </a:r>
            <a:r>
              <a:rPr lang="en-US" altLang="zh-TW" dirty="0" smtClean="0">
                <a:solidFill>
                  <a:schemeClr val="tx1"/>
                </a:solidFill>
              </a:rPr>
              <a:t>) #{'Param1': 'value1', 'Param2': 'value2'}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# </a:t>
            </a:r>
            <a:r>
              <a:rPr lang="en-US" altLang="zh-TW" dirty="0">
                <a:solidFill>
                  <a:schemeClr val="tx1"/>
                </a:solidFill>
              </a:rPr>
              <a:t>tuple keys</a:t>
            </a:r>
          </a:p>
          <a:p>
            <a:r>
              <a:rPr lang="en-US" altLang="zh-TW" dirty="0" err="1">
                <a:solidFill>
                  <a:schemeClr val="tx1"/>
                </a:solidFill>
              </a:rPr>
              <a:t>dict_b</a:t>
            </a:r>
            <a:r>
              <a:rPr lang="en-US" altLang="zh-TW" dirty="0">
                <a:solidFill>
                  <a:schemeClr val="tx1"/>
                </a:solidFill>
              </a:rPr>
              <a:t> = {</a:t>
            </a:r>
            <a:r>
              <a:rPr lang="en-US" altLang="zh-TW" dirty="0">
                <a:solidFill>
                  <a:srgbClr val="0000FF"/>
                </a:solidFill>
              </a:rPr>
              <a:t>(1, 10)</a:t>
            </a:r>
            <a:r>
              <a:rPr lang="en-US" altLang="zh-TW" dirty="0">
                <a:solidFill>
                  <a:schemeClr val="tx1"/>
                </a:solidFill>
              </a:rPr>
              <a:t>: "value1", </a:t>
            </a:r>
            <a:r>
              <a:rPr lang="en-US" altLang="zh-TW" dirty="0">
                <a:solidFill>
                  <a:srgbClr val="0000FF"/>
                </a:solidFill>
              </a:rPr>
              <a:t>(1,20)</a:t>
            </a:r>
            <a:r>
              <a:rPr lang="en-US" altLang="zh-TW" dirty="0">
                <a:solidFill>
                  <a:schemeClr val="tx1"/>
                </a:solidFill>
              </a:rPr>
              <a:t>: "value2"}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print(</a:t>
            </a:r>
            <a:r>
              <a:rPr lang="en-US" altLang="zh-TW" dirty="0" err="1">
                <a:solidFill>
                  <a:schemeClr val="tx1"/>
                </a:solidFill>
              </a:rPr>
              <a:t>dict_b</a:t>
            </a:r>
            <a:r>
              <a:rPr lang="en-US" altLang="zh-TW" dirty="0" smtClean="0">
                <a:solidFill>
                  <a:schemeClr val="tx1"/>
                </a:solidFill>
              </a:rPr>
              <a:t>) #{(</a:t>
            </a:r>
            <a:r>
              <a:rPr lang="en-US" altLang="zh-TW" dirty="0">
                <a:solidFill>
                  <a:schemeClr val="tx1"/>
                </a:solidFill>
              </a:rPr>
              <a:t>1, 10): 'value1', (1, 20): 'value2'}</a:t>
            </a:r>
            <a:endParaRPr lang="en-US" altLang="zh-TW" dirty="0" smtClean="0">
              <a:solidFill>
                <a:schemeClr val="tx1"/>
              </a:solidFill>
            </a:endParaRPr>
          </a:p>
        </p:txBody>
      </p:sp>
      <p:sp>
        <p:nvSpPr>
          <p:cNvPr id="6" name="動作按鈕: 資訊 5">
            <a:hlinkClick r:id="rId2" action="ppaction://hlinksldjump" highlightClick="1"/>
          </p:cNvPr>
          <p:cNvSpPr/>
          <p:nvPr/>
        </p:nvSpPr>
        <p:spPr>
          <a:xfrm>
            <a:off x="7380312" y="5809152"/>
            <a:ext cx="504056" cy="45429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7160401" y="545292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tuple info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96903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圖釘">
  <a:themeElements>
    <a:clrScheme name="圖釘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圖釘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2747</TotalTime>
  <Words>2019</Words>
  <Application>Microsoft Office PowerPoint</Application>
  <PresentationFormat>如螢幕大小 (4:3)</PresentationFormat>
  <Paragraphs>319</Paragraphs>
  <Slides>31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9" baseType="lpstr">
      <vt:lpstr>微軟正黑體</vt:lpstr>
      <vt:lpstr>新細明體</vt:lpstr>
      <vt:lpstr>Brush Script MT</vt:lpstr>
      <vt:lpstr>Calibri</vt:lpstr>
      <vt:lpstr>Constantia</vt:lpstr>
      <vt:lpstr>Franklin Gothic Book</vt:lpstr>
      <vt:lpstr>Rage Italic</vt:lpstr>
      <vt:lpstr>圖釘</vt:lpstr>
      <vt:lpstr>Dictionary</vt:lpstr>
      <vt:lpstr>Objectives</vt:lpstr>
      <vt:lpstr>Dictionary</vt:lpstr>
      <vt:lpstr>Dictionary</vt:lpstr>
      <vt:lpstr>Example</vt:lpstr>
      <vt:lpstr>Example</vt:lpstr>
      <vt:lpstr>Example</vt:lpstr>
      <vt:lpstr>Another Example</vt:lpstr>
      <vt:lpstr>Keys and Values</vt:lpstr>
      <vt:lpstr>Keys and Values</vt:lpstr>
      <vt:lpstr>Keys and Values</vt:lpstr>
      <vt:lpstr>Difference between List and Dict</vt:lpstr>
      <vt:lpstr>Dictionary Methods</vt:lpstr>
      <vt:lpstr>Sorting</vt:lpstr>
      <vt:lpstr>Sorting</vt:lpstr>
      <vt:lpstr>Sorting</vt:lpstr>
      <vt:lpstr>Parameters of the sorted() Method</vt:lpstr>
      <vt:lpstr>Sorting by Values</vt:lpstr>
      <vt:lpstr>Converting the Resulting List to a Dictionary</vt:lpstr>
      <vt:lpstr>Sorting the Dictionary by Value in Ascending or Descending Order</vt:lpstr>
      <vt:lpstr>Sorting by Keys</vt:lpstr>
      <vt:lpstr>Example(1)</vt:lpstr>
      <vt:lpstr>Example(2)</vt:lpstr>
      <vt:lpstr>Example(2)</vt:lpstr>
      <vt:lpstr>Exercise</vt:lpstr>
      <vt:lpstr>參考資料</vt:lpstr>
      <vt:lpstr>Tuples</vt:lpstr>
      <vt:lpstr>Tuples</vt:lpstr>
      <vt:lpstr>Tuples</vt:lpstr>
      <vt:lpstr>Tuples</vt:lpstr>
      <vt:lpstr>參考資料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SYWang</dc:creator>
  <cp:lastModifiedBy>lbh</cp:lastModifiedBy>
  <cp:revision>504</cp:revision>
  <dcterms:created xsi:type="dcterms:W3CDTF">2015-06-03T11:45:27Z</dcterms:created>
  <dcterms:modified xsi:type="dcterms:W3CDTF">2023-07-05T06:34:47Z</dcterms:modified>
</cp:coreProperties>
</file>