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70" r:id="rId3"/>
    <p:sldId id="271" r:id="rId4"/>
    <p:sldId id="285" r:id="rId5"/>
    <p:sldId id="286" r:id="rId6"/>
    <p:sldId id="287" r:id="rId7"/>
    <p:sldId id="289" r:id="rId8"/>
    <p:sldId id="288" r:id="rId9"/>
    <p:sldId id="281" r:id="rId10"/>
    <p:sldId id="290" r:id="rId11"/>
    <p:sldId id="291" r:id="rId12"/>
    <p:sldId id="292" r:id="rId13"/>
    <p:sldId id="279" r:id="rId14"/>
    <p:sldId id="293" r:id="rId15"/>
    <p:sldId id="294" r:id="rId16"/>
    <p:sldId id="295" r:id="rId17"/>
    <p:sldId id="264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37D47-1A5E-40AC-8E9E-75F3B0C55C69}" type="datetimeFigureOut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211E7-1A69-42E2-B520-BC346FFC4F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201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9CC965E-B9DB-4A67-97E4-9252428D829C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1C0D-F575-4965-BB58-035379BAE6C6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59E35-694A-4995-BA38-4D87112B885E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0955-B30E-4319-A76D-304AF4F5C859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EC8DC-6A4C-4DF4-8C1B-2C7B13B855B3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4271C-4435-456E-937F-19C89BC2A124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5072-796A-4836-A271-7274EFB1A580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7BA8-9F02-443C-9B13-2DFABD4E927C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8DD5-E7D6-4A90-BCF5-2CD8129008D8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62284F27-13E1-4222-8F3E-C637554D128A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6EC056EF-A9CA-4AA1-AEEE-5A8EB09F7A9E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25AF3E5-7132-4F1E-9AD4-B4CC43F1B21D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pypi.python.org/pypi" TargetMode="External"/><Relationship Id="rId2" Type="http://schemas.openxmlformats.org/officeDocument/2006/relationships/hyperlink" Target="http://www.codedata.com.tw/python/python-tutorial-the-2nd-class-3-function-module-class-packag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ydoing.blogspot.tw/2011/02/python-module.html" TargetMode="External"/><Relationship Id="rId4" Type="http://schemas.openxmlformats.org/officeDocument/2006/relationships/hyperlink" Target="https://docs.python.org/3/tutorial/modules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pypi.python.org/pyp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1538" y="1794935"/>
            <a:ext cx="7072362" cy="1828090"/>
          </a:xfrm>
        </p:spPr>
        <p:txBody>
          <a:bodyPr>
            <a:normAutofit/>
          </a:bodyPr>
          <a:lstStyle/>
          <a:p>
            <a:r>
              <a:rPr lang="en-US" altLang="zh-TW" sz="4400" dirty="0"/>
              <a:t>Modules</a:t>
            </a:r>
            <a:endParaRPr lang="zh-TW" altLang="en-US" sz="4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49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Packages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03648" y="1754703"/>
            <a:ext cx="6965245" cy="3603812"/>
          </a:xfrm>
        </p:spPr>
        <p:txBody>
          <a:bodyPr/>
          <a:lstStyle/>
          <a:p>
            <a:pPr algn="just"/>
            <a:r>
              <a:rPr lang="en-US" altLang="zh-TW" dirty="0"/>
              <a:t>Packages are a way of structuring Python’s module namespace by using “dotted module names”</a:t>
            </a:r>
          </a:p>
          <a:p>
            <a:pPr lvl="1" algn="just"/>
            <a:r>
              <a:rPr lang="en-US" altLang="zh-TW" dirty="0"/>
              <a:t>The module name A.B designates a submodule named B in a package named A</a:t>
            </a:r>
          </a:p>
          <a:p>
            <a:pPr algn="just"/>
            <a:r>
              <a:rPr lang="en-US" altLang="zh-TW" dirty="0"/>
              <a:t>Suppose you want to design a collection of modules (a “package”) for mathematical data, you can create your package expressed in terms of a hierarchical filesystem</a:t>
            </a:r>
          </a:p>
          <a:p>
            <a:pPr algn="just"/>
            <a:endParaRPr lang="en-US" altLang="zh-TW" dirty="0"/>
          </a:p>
          <a:p>
            <a:pPr algn="just"/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707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of a Package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03648" y="1754702"/>
            <a:ext cx="6965245" cy="4054449"/>
          </a:xfrm>
        </p:spPr>
        <p:txBody>
          <a:bodyPr>
            <a:normAutofit/>
          </a:bodyPr>
          <a:lstStyle/>
          <a:p>
            <a:pPr algn="just"/>
            <a:r>
              <a:rPr lang="en-US" altLang="zh-TW" dirty="0" smtClean="0"/>
              <a:t>To create a package named </a:t>
            </a:r>
            <a:r>
              <a:rPr lang="en-US" altLang="zh-TW" dirty="0" err="1" smtClean="0"/>
              <a:t>mathlib</a:t>
            </a:r>
            <a:r>
              <a:rPr lang="en-US" altLang="zh-TW" dirty="0" smtClean="0"/>
              <a:t> </a:t>
            </a:r>
            <a:r>
              <a:rPr lang="en-US" altLang="zh-TW" dirty="0"/>
              <a:t>with modules </a:t>
            </a:r>
            <a:r>
              <a:rPr lang="en-US" altLang="zh-TW" dirty="0" err="1" smtClean="0"/>
              <a:t>fibo</a:t>
            </a:r>
            <a:r>
              <a:rPr lang="en-US" altLang="zh-TW" dirty="0" smtClean="0"/>
              <a:t> and matrix</a:t>
            </a:r>
          </a:p>
          <a:p>
            <a:pPr lvl="1" algn="just"/>
            <a:r>
              <a:rPr lang="en-US" altLang="zh-TW" dirty="0" smtClean="0"/>
              <a:t>Create a folder named </a:t>
            </a:r>
            <a:r>
              <a:rPr lang="en-US" altLang="zh-TW" dirty="0" err="1" smtClean="0"/>
              <a:t>mathlib</a:t>
            </a:r>
            <a:endParaRPr lang="en-US" altLang="zh-TW" dirty="0" smtClean="0"/>
          </a:p>
          <a:p>
            <a:pPr lvl="1" algn="just"/>
            <a:endParaRPr lang="en-US" altLang="zh-TW" dirty="0"/>
          </a:p>
          <a:p>
            <a:pPr lvl="1" algn="just"/>
            <a:endParaRPr lang="en-US" altLang="zh-TW" dirty="0" smtClean="0"/>
          </a:p>
          <a:p>
            <a:pPr lvl="1" algn="just"/>
            <a:r>
              <a:rPr lang="en-US" altLang="zh-TW" dirty="0" smtClean="0"/>
              <a:t>Add fibo.py </a:t>
            </a:r>
            <a:r>
              <a:rPr lang="en-US" altLang="zh-TW" dirty="0"/>
              <a:t>and </a:t>
            </a:r>
            <a:r>
              <a:rPr lang="en-US" altLang="zh-TW" dirty="0" smtClean="0"/>
              <a:t>matrix.py in the </a:t>
            </a:r>
            <a:r>
              <a:rPr lang="en-US" altLang="zh-TW" dirty="0" err="1" smtClean="0"/>
              <a:t>mathlib</a:t>
            </a:r>
            <a:r>
              <a:rPr lang="en-US" altLang="zh-TW" dirty="0" smtClean="0"/>
              <a:t> folder</a:t>
            </a:r>
          </a:p>
          <a:p>
            <a:pPr lvl="1" algn="just"/>
            <a:r>
              <a:rPr lang="en-US" altLang="zh-TW" dirty="0" smtClean="0"/>
              <a:t>Create an </a:t>
            </a:r>
            <a:r>
              <a:rPr lang="en-US" altLang="zh-TW" dirty="0"/>
              <a:t>empty file </a:t>
            </a:r>
            <a:r>
              <a:rPr lang="en-US" altLang="zh-TW" dirty="0" smtClean="0"/>
              <a:t>named __</a:t>
            </a:r>
            <a:r>
              <a:rPr lang="en-US" altLang="zh-TW" dirty="0"/>
              <a:t>init__.py </a:t>
            </a:r>
            <a:endParaRPr lang="en-US" altLang="zh-TW" dirty="0" smtClean="0"/>
          </a:p>
          <a:p>
            <a:pPr lvl="2" algn="just"/>
            <a:r>
              <a:rPr lang="en-US" altLang="zh-TW" dirty="0"/>
              <a:t>The __init__.py files are required to make Python treat directories containing the file as packages</a:t>
            </a:r>
            <a:endParaRPr lang="en-US" altLang="zh-TW" dirty="0" smtClean="0"/>
          </a:p>
          <a:p>
            <a:pPr lvl="1" algn="just"/>
            <a:endParaRPr lang="en-US" altLang="zh-TW" dirty="0"/>
          </a:p>
          <a:p>
            <a:pPr lvl="1" algn="just"/>
            <a:endParaRPr lang="en-US" altLang="zh-TW" dirty="0" smtClean="0"/>
          </a:p>
          <a:p>
            <a:pPr lvl="1" algn="just"/>
            <a:endParaRPr lang="en-US" altLang="zh-TW" dirty="0"/>
          </a:p>
          <a:p>
            <a:pPr lvl="1" algn="just"/>
            <a:endParaRPr lang="en-US" altLang="zh-TW" dirty="0" smtClean="0"/>
          </a:p>
          <a:p>
            <a:pPr lvl="1" algn="just"/>
            <a:endParaRPr lang="en-US" altLang="zh-TW" dirty="0"/>
          </a:p>
          <a:p>
            <a:pPr algn="just"/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11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870" y="2957187"/>
            <a:ext cx="3096344" cy="83496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7704" y="5229200"/>
            <a:ext cx="3312368" cy="1069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566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How to Call a Function of Modules defined in a Package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03648" y="1754702"/>
            <a:ext cx="6965245" cy="4054449"/>
          </a:xfrm>
        </p:spPr>
        <p:txBody>
          <a:bodyPr>
            <a:normAutofit/>
          </a:bodyPr>
          <a:lstStyle/>
          <a:p>
            <a:pPr lvl="1" algn="just"/>
            <a:endParaRPr lang="en-US" altLang="zh-TW" dirty="0" smtClean="0"/>
          </a:p>
          <a:p>
            <a:pPr lvl="1" algn="just"/>
            <a:endParaRPr lang="en-US" altLang="zh-TW" dirty="0"/>
          </a:p>
          <a:p>
            <a:pPr algn="just"/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12</a:t>
            </a:fld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CAD5967-F6DC-430D-B75F-CD82AB2A7F70}"/>
              </a:ext>
            </a:extLst>
          </p:cNvPr>
          <p:cNvSpPr/>
          <p:nvPr/>
        </p:nvSpPr>
        <p:spPr>
          <a:xfrm>
            <a:off x="1733329" y="2357022"/>
            <a:ext cx="5688632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 main.py</a:t>
            </a:r>
          </a:p>
          <a:p>
            <a:r>
              <a:rPr lang="en-US" altLang="zh-TW" dirty="0"/>
              <a:t>from </a:t>
            </a:r>
            <a:r>
              <a:rPr lang="en-US" altLang="zh-TW" dirty="0" err="1"/>
              <a:t>mathlib</a:t>
            </a:r>
            <a:r>
              <a:rPr lang="en-US" altLang="zh-TW" dirty="0"/>
              <a:t> import </a:t>
            </a:r>
            <a:r>
              <a:rPr lang="en-US" altLang="zh-TW" dirty="0" err="1"/>
              <a:t>fibo</a:t>
            </a:r>
            <a:r>
              <a:rPr lang="en-US" altLang="zh-TW" dirty="0"/>
              <a:t>, matrix</a:t>
            </a:r>
          </a:p>
          <a:p>
            <a:r>
              <a:rPr lang="en-US" altLang="zh-TW" dirty="0" err="1"/>
              <a:t>fibo.fib</a:t>
            </a:r>
            <a:r>
              <a:rPr lang="en-US" altLang="zh-TW" dirty="0"/>
              <a:t>(500)</a:t>
            </a:r>
          </a:p>
          <a:p>
            <a:r>
              <a:rPr lang="en-US" altLang="zh-TW" dirty="0"/>
              <a:t>print(fibo.fib2(500))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CAD5967-F6DC-430D-B75F-CD82AB2A7F70}"/>
              </a:ext>
            </a:extLst>
          </p:cNvPr>
          <p:cNvSpPr/>
          <p:nvPr/>
        </p:nvSpPr>
        <p:spPr>
          <a:xfrm>
            <a:off x="1707162" y="3894306"/>
            <a:ext cx="5688632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 main.py</a:t>
            </a:r>
          </a:p>
          <a:p>
            <a:r>
              <a:rPr lang="en-US" altLang="zh-TW" dirty="0"/>
              <a:t>from </a:t>
            </a:r>
            <a:r>
              <a:rPr lang="en-US" altLang="zh-TW" dirty="0" err="1"/>
              <a:t>mathlib.fibo</a:t>
            </a:r>
            <a:r>
              <a:rPr lang="en-US" altLang="zh-TW" dirty="0"/>
              <a:t> import *</a:t>
            </a:r>
          </a:p>
          <a:p>
            <a:r>
              <a:rPr lang="en-US" altLang="zh-TW" dirty="0"/>
              <a:t>fib(500)</a:t>
            </a:r>
          </a:p>
          <a:p>
            <a:r>
              <a:rPr lang="en-US" altLang="zh-TW" dirty="0"/>
              <a:t>print(fib2(500))</a:t>
            </a:r>
          </a:p>
        </p:txBody>
      </p:sp>
    </p:spTree>
    <p:extLst>
      <p:ext uri="{BB962C8B-B14F-4D97-AF65-F5344CB8AC3E}">
        <p14:creationId xmlns:p14="http://schemas.microsoft.com/office/powerpoint/2010/main" val="3610262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Import Two Modules </a:t>
            </a:r>
            <a:r>
              <a:rPr lang="en-US" altLang="zh-TW" dirty="0"/>
              <a:t>with </a:t>
            </a:r>
            <a:r>
              <a:rPr lang="en-US" altLang="zh-TW" dirty="0" smtClean="0"/>
              <a:t>Same Function Name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dirty="0" smtClean="0"/>
              <a:t>When you import all functions from two modules that have the same function names, the latest one will be considered by the interpreter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1835696" y="3663608"/>
            <a:ext cx="2448272" cy="92333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#mod_1.py</a:t>
            </a:r>
          </a:p>
          <a:p>
            <a:r>
              <a:rPr lang="en-US" altLang="zh-TW" dirty="0"/>
              <a:t>def </a:t>
            </a:r>
            <a:r>
              <a:rPr lang="en-US" altLang="zh-TW" dirty="0" err="1"/>
              <a:t>discount_price</a:t>
            </a:r>
            <a:r>
              <a:rPr lang="en-US" altLang="zh-TW" dirty="0"/>
              <a:t>(p):</a:t>
            </a:r>
          </a:p>
          <a:p>
            <a:r>
              <a:rPr lang="en-US" altLang="zh-TW" dirty="0"/>
              <a:t>    return p * 0.8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4499992" y="3663608"/>
            <a:ext cx="3170210" cy="92333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#mod_2.py</a:t>
            </a:r>
          </a:p>
          <a:p>
            <a:r>
              <a:rPr lang="en-US" altLang="zh-TW" dirty="0" err="1"/>
              <a:t>def</a:t>
            </a:r>
            <a:r>
              <a:rPr lang="en-US" altLang="zh-TW" dirty="0"/>
              <a:t> </a:t>
            </a:r>
            <a:r>
              <a:rPr lang="en-US" altLang="zh-TW" dirty="0" err="1"/>
              <a:t>discount_price</a:t>
            </a:r>
            <a:r>
              <a:rPr lang="en-US" altLang="zh-TW" dirty="0"/>
              <a:t>(p1, p2):</a:t>
            </a:r>
          </a:p>
          <a:p>
            <a:r>
              <a:rPr lang="en-US" altLang="zh-TW" dirty="0"/>
              <a:t>    return (p1 + p2) * 0.75</a:t>
            </a:r>
            <a:endParaRPr lang="zh-TW" altLang="en-US" dirty="0"/>
          </a:p>
        </p:txBody>
      </p:sp>
      <p:cxnSp>
        <p:nvCxnSpPr>
          <p:cNvPr id="8" name="直線接點 7"/>
          <p:cNvCxnSpPr/>
          <p:nvPr/>
        </p:nvCxnSpPr>
        <p:spPr>
          <a:xfrm>
            <a:off x="2267744" y="4239672"/>
            <a:ext cx="1440160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>
            <a:off x="4932040" y="4239672"/>
            <a:ext cx="1440160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矩形 12"/>
          <p:cNvSpPr/>
          <p:nvPr/>
        </p:nvSpPr>
        <p:spPr>
          <a:xfrm>
            <a:off x="2123728" y="4604935"/>
            <a:ext cx="457200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#main.py</a:t>
            </a:r>
          </a:p>
          <a:p>
            <a:r>
              <a:rPr lang="en-US" altLang="zh-TW" dirty="0"/>
              <a:t>from mod_1 import *</a:t>
            </a:r>
          </a:p>
          <a:p>
            <a:r>
              <a:rPr lang="en-US" altLang="zh-TW" dirty="0"/>
              <a:t>from mod_2 import *</a:t>
            </a:r>
          </a:p>
          <a:p>
            <a:r>
              <a:rPr lang="en-US" altLang="zh-TW" dirty="0"/>
              <a:t>print(</a:t>
            </a:r>
            <a:r>
              <a:rPr lang="en-US" altLang="zh-TW" dirty="0" err="1"/>
              <a:t>discount_price</a:t>
            </a:r>
            <a:r>
              <a:rPr lang="en-US" altLang="zh-TW" dirty="0"/>
              <a:t>(100))</a:t>
            </a:r>
          </a:p>
        </p:txBody>
      </p:sp>
      <p:cxnSp>
        <p:nvCxnSpPr>
          <p:cNvPr id="14" name="直線接點 13"/>
          <p:cNvCxnSpPr/>
          <p:nvPr/>
        </p:nvCxnSpPr>
        <p:spPr>
          <a:xfrm>
            <a:off x="2699792" y="5733256"/>
            <a:ext cx="1440160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473" y="5949280"/>
            <a:ext cx="7668344" cy="84558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Removal of Ambiguity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Import two modules that have different names and call your preferred function via the module name to avoid ambiguity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14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835696" y="3501008"/>
            <a:ext cx="2448272" cy="92333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#mod_1.py</a:t>
            </a:r>
          </a:p>
          <a:p>
            <a:r>
              <a:rPr lang="en-US" altLang="zh-TW" dirty="0"/>
              <a:t>def </a:t>
            </a:r>
            <a:r>
              <a:rPr lang="en-US" altLang="zh-TW" dirty="0" err="1"/>
              <a:t>discount_price</a:t>
            </a:r>
            <a:r>
              <a:rPr lang="en-US" altLang="zh-TW" dirty="0"/>
              <a:t>(p):</a:t>
            </a:r>
          </a:p>
          <a:p>
            <a:r>
              <a:rPr lang="en-US" altLang="zh-TW" dirty="0"/>
              <a:t>    return p * 0.8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4499992" y="3501008"/>
            <a:ext cx="3024336" cy="92333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#mod_2.py</a:t>
            </a:r>
          </a:p>
          <a:p>
            <a:r>
              <a:rPr lang="en-US" altLang="zh-TW" dirty="0" err="1"/>
              <a:t>def</a:t>
            </a:r>
            <a:r>
              <a:rPr lang="en-US" altLang="zh-TW" dirty="0"/>
              <a:t> </a:t>
            </a:r>
            <a:r>
              <a:rPr lang="en-US" altLang="zh-TW" dirty="0" err="1"/>
              <a:t>discount_price</a:t>
            </a:r>
            <a:r>
              <a:rPr lang="en-US" altLang="zh-TW" dirty="0"/>
              <a:t>(p1, p2):</a:t>
            </a:r>
          </a:p>
          <a:p>
            <a:r>
              <a:rPr lang="en-US" altLang="zh-TW" dirty="0"/>
              <a:t>    return </a:t>
            </a:r>
            <a:r>
              <a:rPr lang="en-US" altLang="zh-TW" dirty="0" smtClean="0"/>
              <a:t>(p1 + p2) </a:t>
            </a:r>
            <a:r>
              <a:rPr lang="en-US" altLang="zh-TW" dirty="0"/>
              <a:t>* 0.75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2123728" y="4687976"/>
            <a:ext cx="5616624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#main.py</a:t>
            </a:r>
          </a:p>
          <a:p>
            <a:r>
              <a:rPr lang="en-US" altLang="zh-TW" dirty="0">
                <a:solidFill>
                  <a:srgbClr val="0000FF"/>
                </a:solidFill>
              </a:rPr>
              <a:t>import</a:t>
            </a:r>
            <a:r>
              <a:rPr lang="en-US" altLang="zh-TW" dirty="0"/>
              <a:t> mod_1</a:t>
            </a:r>
          </a:p>
          <a:p>
            <a:r>
              <a:rPr lang="en-US" altLang="zh-TW" dirty="0">
                <a:solidFill>
                  <a:srgbClr val="0000FF"/>
                </a:solidFill>
              </a:rPr>
              <a:t>import</a:t>
            </a:r>
            <a:r>
              <a:rPr lang="en-US" altLang="zh-TW" dirty="0"/>
              <a:t> mod_2</a:t>
            </a:r>
          </a:p>
          <a:p>
            <a:r>
              <a:rPr lang="en-US" altLang="zh-TW" dirty="0"/>
              <a:t>print(</a:t>
            </a:r>
            <a:r>
              <a:rPr lang="en-US" altLang="zh-TW" dirty="0">
                <a:solidFill>
                  <a:schemeClr val="accent4">
                    <a:lumMod val="75000"/>
                  </a:schemeClr>
                </a:solidFill>
              </a:rPr>
              <a:t>mod_1</a:t>
            </a:r>
            <a:r>
              <a:rPr lang="en-US" altLang="zh-TW" dirty="0"/>
              <a:t>.discount_price(100)) </a:t>
            </a:r>
            <a:r>
              <a:rPr lang="en-US" altLang="zh-TW" dirty="0" smtClean="0"/>
              <a:t>print(</a:t>
            </a:r>
            <a:r>
              <a:rPr lang="en-US" altLang="zh-TW" dirty="0" smtClean="0">
                <a:solidFill>
                  <a:srgbClr val="0070C0"/>
                </a:solidFill>
              </a:rPr>
              <a:t>mod_2</a:t>
            </a:r>
            <a:r>
              <a:rPr lang="en-US" altLang="zh-TW" dirty="0" smtClean="0"/>
              <a:t>.discount_price(100, 200))</a:t>
            </a:r>
            <a:endParaRPr lang="en-US" altLang="zh-TW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527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Removal of Ambiguity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Import two modules by using </a:t>
            </a:r>
            <a:r>
              <a:rPr lang="en-US" altLang="zh-TW" b="1" i="1" dirty="0" smtClean="0"/>
              <a:t>as</a:t>
            </a:r>
            <a:r>
              <a:rPr lang="en-US" altLang="zh-TW" dirty="0" smtClean="0"/>
              <a:t> to indicate two different module names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15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835696" y="3501008"/>
            <a:ext cx="2448272" cy="92333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#mod_1.py</a:t>
            </a:r>
          </a:p>
          <a:p>
            <a:r>
              <a:rPr lang="en-US" altLang="zh-TW" dirty="0"/>
              <a:t>def </a:t>
            </a:r>
            <a:r>
              <a:rPr lang="en-US" altLang="zh-TW" dirty="0" err="1"/>
              <a:t>discount_price</a:t>
            </a:r>
            <a:r>
              <a:rPr lang="en-US" altLang="zh-TW" dirty="0"/>
              <a:t>(p):</a:t>
            </a:r>
          </a:p>
          <a:p>
            <a:r>
              <a:rPr lang="en-US" altLang="zh-TW" dirty="0"/>
              <a:t>    return p * 0.8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4499992" y="3501008"/>
            <a:ext cx="3024336" cy="92333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#mod_2.py</a:t>
            </a:r>
          </a:p>
          <a:p>
            <a:r>
              <a:rPr lang="en-US" altLang="zh-TW" dirty="0" err="1"/>
              <a:t>def</a:t>
            </a:r>
            <a:r>
              <a:rPr lang="en-US" altLang="zh-TW" dirty="0"/>
              <a:t> </a:t>
            </a:r>
            <a:r>
              <a:rPr lang="en-US" altLang="zh-TW" dirty="0" err="1"/>
              <a:t>discount_price</a:t>
            </a:r>
            <a:r>
              <a:rPr lang="en-US" altLang="zh-TW" dirty="0"/>
              <a:t>(p1, p2):</a:t>
            </a:r>
          </a:p>
          <a:p>
            <a:r>
              <a:rPr lang="en-US" altLang="zh-TW" dirty="0"/>
              <a:t>    return </a:t>
            </a:r>
            <a:r>
              <a:rPr lang="en-US" altLang="zh-TW" dirty="0" smtClean="0"/>
              <a:t>(p1 + p2) </a:t>
            </a:r>
            <a:r>
              <a:rPr lang="en-US" altLang="zh-TW" dirty="0"/>
              <a:t>* 0.75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2123728" y="4687976"/>
            <a:ext cx="5616624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#main.py</a:t>
            </a:r>
          </a:p>
          <a:p>
            <a:r>
              <a:rPr lang="en-US" altLang="zh-TW" dirty="0">
                <a:solidFill>
                  <a:srgbClr val="0000FF"/>
                </a:solidFill>
              </a:rPr>
              <a:t>import</a:t>
            </a:r>
            <a:r>
              <a:rPr lang="en-US" altLang="zh-TW" dirty="0"/>
              <a:t> mod_1</a:t>
            </a:r>
            <a:r>
              <a:rPr lang="zh-TW" altLang="en-US" dirty="0"/>
              <a:t> </a:t>
            </a:r>
            <a:r>
              <a:rPr lang="en-US" altLang="zh-TW" dirty="0">
                <a:solidFill>
                  <a:srgbClr val="0000FF"/>
                </a:solidFill>
              </a:rPr>
              <a:t>as</a:t>
            </a:r>
            <a:r>
              <a:rPr lang="en-US" altLang="zh-TW" dirty="0"/>
              <a:t> </a:t>
            </a:r>
            <a:r>
              <a:rPr lang="en-US" altLang="zh-TW" dirty="0" smtClean="0"/>
              <a:t>m1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>
                <a:solidFill>
                  <a:srgbClr val="0000FF"/>
                </a:solidFill>
              </a:rPr>
              <a:t>import</a:t>
            </a:r>
            <a:r>
              <a:rPr lang="en-US" altLang="zh-TW" dirty="0" smtClean="0"/>
              <a:t> mod_2 </a:t>
            </a:r>
            <a:r>
              <a:rPr lang="en-US" altLang="zh-TW" dirty="0" smtClean="0">
                <a:solidFill>
                  <a:srgbClr val="0000FF"/>
                </a:solidFill>
              </a:rPr>
              <a:t>as</a:t>
            </a:r>
            <a:r>
              <a:rPr lang="en-US" altLang="zh-TW" dirty="0" smtClean="0"/>
              <a:t> m2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/>
              <a:t>print(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m1</a:t>
            </a:r>
            <a:r>
              <a:rPr lang="en-US" altLang="zh-TW" dirty="0" smtClean="0"/>
              <a:t>.discount_price(100))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/>
              <a:t>print(</a:t>
            </a:r>
            <a:r>
              <a:rPr lang="en-US" altLang="zh-TW" dirty="0">
                <a:solidFill>
                  <a:srgbClr val="0070C0"/>
                </a:solidFill>
              </a:rPr>
              <a:t>m2</a:t>
            </a:r>
            <a:r>
              <a:rPr lang="en-US" altLang="zh-TW" dirty="0"/>
              <a:t>.discount_price</a:t>
            </a:r>
            <a:r>
              <a:rPr lang="en-US" altLang="zh-TW" dirty="0" smtClean="0"/>
              <a:t>(</a:t>
            </a:r>
            <a:r>
              <a:rPr lang="en-US" altLang="zh-TW" dirty="0"/>
              <a:t>(100, 200</a:t>
            </a:r>
            <a:r>
              <a:rPr lang="en-US" altLang="zh-TW" dirty="0" smtClean="0"/>
              <a:t>)))</a:t>
            </a:r>
            <a:endParaRPr lang="en-US" altLang="zh-TW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532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1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63040" y="1700808"/>
            <a:ext cx="6853376" cy="3603812"/>
          </a:xfrm>
        </p:spPr>
        <p:txBody>
          <a:bodyPr/>
          <a:lstStyle/>
          <a:p>
            <a:pPr algn="just"/>
            <a:r>
              <a:rPr lang="en-US" altLang="zh-TW" dirty="0" smtClean="0"/>
              <a:t>Design a module that contains </a:t>
            </a:r>
            <a:r>
              <a:rPr lang="en-US" altLang="zh-TW" dirty="0"/>
              <a:t>two </a:t>
            </a:r>
            <a:r>
              <a:rPr lang="en-US" altLang="zh-TW" dirty="0" smtClean="0"/>
              <a:t>functions </a:t>
            </a:r>
            <a:r>
              <a:rPr lang="en-US" altLang="zh-TW" dirty="0" err="1" smtClean="0"/>
              <a:t>gcd</a:t>
            </a:r>
            <a:r>
              <a:rPr lang="en-US" altLang="zh-TW" dirty="0" smtClean="0"/>
              <a:t>(L) and</a:t>
            </a:r>
            <a:r>
              <a:rPr lang="zh-TW" altLang="en-US" dirty="0" smtClean="0"/>
              <a:t> </a:t>
            </a:r>
            <a:r>
              <a:rPr lang="en-US" altLang="zh-TW" dirty="0" smtClean="0"/>
              <a:t>lcm(L), where L is a list with numbers, and </a:t>
            </a:r>
            <a:r>
              <a:rPr lang="en-US" altLang="zh-TW" dirty="0" err="1"/>
              <a:t>gcd</a:t>
            </a:r>
            <a:r>
              <a:rPr lang="en-US" altLang="zh-TW" dirty="0"/>
              <a:t>(L</a:t>
            </a:r>
            <a:r>
              <a:rPr lang="en-US" altLang="zh-TW" dirty="0" smtClean="0"/>
              <a:t>) and </a:t>
            </a:r>
            <a:r>
              <a:rPr lang="en-US" altLang="zh-TW" dirty="0"/>
              <a:t>lcm(L</a:t>
            </a:r>
            <a:r>
              <a:rPr lang="en-US" altLang="zh-TW" dirty="0" smtClean="0"/>
              <a:t>) can be used to </a:t>
            </a:r>
            <a:r>
              <a:rPr lang="en-US" altLang="zh-TW" dirty="0"/>
              <a:t>get the greatest common </a:t>
            </a:r>
            <a:r>
              <a:rPr lang="en-US" altLang="zh-TW" dirty="0" smtClean="0"/>
              <a:t>divisor and the least </a:t>
            </a:r>
            <a:r>
              <a:rPr lang="en-US" altLang="zh-TW" dirty="0"/>
              <a:t>common </a:t>
            </a:r>
            <a:r>
              <a:rPr lang="en-US" altLang="zh-TW" dirty="0" smtClean="0"/>
              <a:t>multiple, respectively, of the given numbers in L</a:t>
            </a:r>
          </a:p>
          <a:p>
            <a:pPr algn="just"/>
            <a:r>
              <a:rPr lang="en-US" altLang="zh-TW" dirty="0" smtClean="0"/>
              <a:t>Please </a:t>
            </a:r>
            <a:r>
              <a:rPr lang="en-US" altLang="zh-TW" dirty="0"/>
              <a:t>input a list of numbers from each line of the file input.txt </a:t>
            </a:r>
            <a:r>
              <a:rPr lang="en-US" altLang="zh-TW" dirty="0" smtClean="0"/>
              <a:t>and use the defined functions to output the corresponding </a:t>
            </a:r>
            <a:r>
              <a:rPr lang="en-US" altLang="zh-TW" dirty="0" err="1" smtClean="0"/>
              <a:t>gcd</a:t>
            </a:r>
            <a:r>
              <a:rPr lang="en-US" altLang="zh-TW" dirty="0" smtClean="0"/>
              <a:t> and lcm on your screen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16</a:t>
            </a:fld>
            <a:endParaRPr lang="zh-TW" altLang="en-US"/>
          </a:p>
        </p:txBody>
      </p:sp>
      <p:pic>
        <p:nvPicPr>
          <p:cNvPr id="5" name="Picture 3" descr="C:\Users\SHWang\Desktop\高應\碩士\Python\ppt\上課檔案\resources\13_q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68788" y="5551319"/>
            <a:ext cx="2095500" cy="1238250"/>
          </a:xfrm>
          <a:prstGeom prst="rect">
            <a:avLst/>
          </a:prstGeom>
          <a:noFill/>
        </p:spPr>
      </p:pic>
      <p:sp>
        <p:nvSpPr>
          <p:cNvPr id="6" name="矩形 5"/>
          <p:cNvSpPr/>
          <p:nvPr/>
        </p:nvSpPr>
        <p:spPr>
          <a:xfrm>
            <a:off x="2195736" y="5517232"/>
            <a:ext cx="252028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/>
              <a:t>100 30 40</a:t>
            </a:r>
          </a:p>
          <a:p>
            <a:r>
              <a:rPr lang="en-US" altLang="zh-TW" dirty="0"/>
              <a:t>34 52</a:t>
            </a:r>
          </a:p>
          <a:p>
            <a:r>
              <a:rPr lang="en-US" altLang="zh-TW" dirty="0"/>
              <a:t>12 9 30 24</a:t>
            </a:r>
          </a:p>
          <a:p>
            <a:r>
              <a:rPr lang="en-US" altLang="zh-TW" dirty="0"/>
              <a:t>5 10 20 40 50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2123728" y="5157192"/>
            <a:ext cx="9807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Input.txt</a:t>
            </a:r>
            <a:endParaRPr lang="en-US" altLang="zh-TW" dirty="0"/>
          </a:p>
        </p:txBody>
      </p:sp>
      <p:sp>
        <p:nvSpPr>
          <p:cNvPr id="8" name="矩形 7"/>
          <p:cNvSpPr/>
          <p:nvPr/>
        </p:nvSpPr>
        <p:spPr>
          <a:xfrm>
            <a:off x="5004048" y="5196101"/>
            <a:ext cx="845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Output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743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altLang="zh-TW" dirty="0">
                <a:latin typeface="Franklin Gothic Book (Body)"/>
              </a:rPr>
              <a:t>S</a:t>
            </a:r>
            <a:r>
              <a:rPr lang="en-US" altLang="zh-TW" dirty="0" err="1">
                <a:latin typeface="Franklin Gothic Book (Body)"/>
              </a:rPr>
              <a:t>ource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References:</a:t>
            </a:r>
            <a:endParaRPr lang="en-US" altLang="zh-TW">
              <a:hlinkClick r:id="rId2"/>
            </a:endParaRPr>
          </a:p>
          <a:p>
            <a:pPr lvl="1"/>
            <a:r>
              <a:rPr lang="en-US" altLang="zh-TW" smtClean="0">
                <a:hlinkClick r:id="rId3"/>
              </a:rPr>
              <a:t>https</a:t>
            </a:r>
            <a:r>
              <a:rPr lang="en-US" altLang="zh-TW" dirty="0">
                <a:hlinkClick r:id="rId3"/>
              </a:rPr>
              <a:t>://pypi.python.org/pypi</a:t>
            </a:r>
            <a:endParaRPr lang="en-US" altLang="zh-TW" dirty="0"/>
          </a:p>
          <a:p>
            <a:pPr lvl="1"/>
            <a:r>
              <a:rPr lang="en-US" altLang="zh-TW" dirty="0">
                <a:hlinkClick r:id="rId4"/>
              </a:rPr>
              <a:t>https://</a:t>
            </a:r>
            <a:r>
              <a:rPr lang="en-US" altLang="zh-TW" dirty="0" smtClean="0">
                <a:hlinkClick r:id="rId4"/>
              </a:rPr>
              <a:t>docs.python.org/3/tutorial/modules.html</a:t>
            </a:r>
            <a:endParaRPr lang="en-US" altLang="zh-TW" dirty="0" smtClean="0"/>
          </a:p>
          <a:p>
            <a:pPr lvl="1"/>
            <a:r>
              <a:rPr lang="en-US" altLang="zh-TW" dirty="0">
                <a:hlinkClick r:id="rId5"/>
              </a:rPr>
              <a:t>https://datascienceplus.com/how-to-import-two-modules-with-same-function-name-in-python</a:t>
            </a:r>
            <a:r>
              <a:rPr lang="en-US" altLang="zh-TW" dirty="0" smtClean="0">
                <a:hlinkClick r:id="rId5"/>
              </a:rPr>
              <a:t>/</a:t>
            </a:r>
            <a:endParaRPr lang="en-US" altLang="zh-TW" dirty="0">
              <a:hlinkClick r:id="rId5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altLang="zh-TW" dirty="0">
                <a:latin typeface="Franklin Gothic Book (Body)"/>
              </a:rPr>
              <a:t>O</a:t>
            </a:r>
            <a:r>
              <a:rPr lang="en-US" altLang="zh-TW" dirty="0" err="1" smtClean="0">
                <a:latin typeface="Franklin Gothic Book (Body)"/>
              </a:rPr>
              <a:t>bjectives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This chapter </a:t>
            </a:r>
            <a:r>
              <a:rPr lang="en-US" altLang="zh-TW" dirty="0" smtClean="0"/>
              <a:t>introduces</a:t>
            </a:r>
            <a:endParaRPr lang="en-US" altLang="zh-TW" dirty="0"/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 smtClean="0"/>
              <a:t>Introduction to a module</a:t>
            </a:r>
            <a:endParaRPr lang="en-US" altLang="zh-TW" dirty="0"/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 smtClean="0"/>
              <a:t>Design and import modules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Removal of </a:t>
            </a:r>
            <a:r>
              <a:rPr lang="en-US" altLang="zh-TW" dirty="0" smtClean="0"/>
              <a:t>ambiguity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Modules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altLang="zh-TW" dirty="0"/>
              <a:t>As your program gets longer, you may want to split it into several files for easier maintenance</a:t>
            </a:r>
          </a:p>
          <a:p>
            <a:pPr algn="just"/>
            <a:r>
              <a:rPr lang="en-US" altLang="zh-TW" dirty="0"/>
              <a:t>You may also want to use a handy function that you’ve written in several programs without copying its definition into each program</a:t>
            </a:r>
          </a:p>
          <a:p>
            <a:pPr algn="just"/>
            <a:r>
              <a:rPr lang="en-US" altLang="zh-TW" dirty="0"/>
              <a:t>Python has a way to put definitions in a file and use them in a script or in an interactive instance of the interpreter. </a:t>
            </a:r>
          </a:p>
          <a:p>
            <a:pPr lvl="1" algn="just"/>
            <a:r>
              <a:rPr lang="en-US" altLang="zh-TW" dirty="0"/>
              <a:t>Such a file is called a </a:t>
            </a:r>
            <a:r>
              <a:rPr lang="en-US" altLang="zh-TW" i="1" dirty="0"/>
              <a:t>module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Modules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altLang="zh-TW" dirty="0"/>
              <a:t>A module is a file containing Python definitions and statements</a:t>
            </a:r>
          </a:p>
          <a:p>
            <a:pPr lvl="1" algn="just"/>
            <a:r>
              <a:rPr lang="en-US" altLang="zh-TW" dirty="0"/>
              <a:t>Definitions from a module can be </a:t>
            </a:r>
            <a:r>
              <a:rPr lang="en-US" altLang="zh-TW" b="1" i="1" dirty="0"/>
              <a:t>imported</a:t>
            </a:r>
            <a:r>
              <a:rPr lang="en-US" altLang="zh-TW" dirty="0"/>
              <a:t> into other modules or into the </a:t>
            </a:r>
            <a:r>
              <a:rPr lang="en-US" altLang="zh-TW" b="1" i="1" dirty="0"/>
              <a:t>main</a:t>
            </a:r>
            <a:r>
              <a:rPr lang="en-US" altLang="zh-TW" dirty="0"/>
              <a:t> module</a:t>
            </a:r>
          </a:p>
          <a:p>
            <a:pPr lvl="1" algn="just"/>
            <a:r>
              <a:rPr lang="en-US" altLang="zh-TW" dirty="0"/>
              <a:t>The file name is the module name with the suffix .</a:t>
            </a:r>
            <a:r>
              <a:rPr lang="en-US" altLang="zh-TW" dirty="0" err="1"/>
              <a:t>py</a:t>
            </a:r>
            <a:r>
              <a:rPr lang="en-US" altLang="zh-TW" dirty="0"/>
              <a:t> appended</a:t>
            </a:r>
          </a:p>
          <a:p>
            <a:pPr lvl="1" algn="just"/>
            <a:r>
              <a:rPr lang="en-US" altLang="zh-TW" dirty="0"/>
              <a:t>Within a module, the module’s name (as a string) is available as the value of the global variable __name__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310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737358-1F03-4AA9-B504-D1B2D00D3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6E10B49-9BFA-4996-83E0-FA2FFE367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57AAFBD-1B90-4584-92D5-D47A7176C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5</a:t>
            </a:fld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B6EADFC-FB09-4ECD-A0B8-84704877B2B8}"/>
              </a:ext>
            </a:extLst>
          </p:cNvPr>
          <p:cNvSpPr/>
          <p:nvPr/>
        </p:nvSpPr>
        <p:spPr>
          <a:xfrm>
            <a:off x="919775" y="1772816"/>
            <a:ext cx="4732345" cy="45243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 fibo.py</a:t>
            </a:r>
            <a:endParaRPr lang="en-US" altLang="zh-TW" dirty="0"/>
          </a:p>
          <a:p>
            <a:r>
              <a:rPr lang="en-US" altLang="zh-TW" dirty="0">
                <a:solidFill>
                  <a:srgbClr val="FF0000"/>
                </a:solidFill>
              </a:rPr>
              <a:t># Fibonacci numbers module</a:t>
            </a:r>
          </a:p>
          <a:p>
            <a:r>
              <a:rPr lang="en-US" altLang="zh-TW" dirty="0"/>
              <a:t>def fib(n):    # write Fibonacci series up to n</a:t>
            </a:r>
          </a:p>
          <a:p>
            <a:r>
              <a:rPr lang="en-US" altLang="zh-TW" dirty="0"/>
              <a:t>    a, b = 0, 1</a:t>
            </a:r>
          </a:p>
          <a:p>
            <a:r>
              <a:rPr lang="en-US" altLang="zh-TW" dirty="0"/>
              <a:t>    while a &lt; n:</a:t>
            </a:r>
          </a:p>
          <a:p>
            <a:r>
              <a:rPr lang="en-US" altLang="zh-TW" dirty="0"/>
              <a:t>        print(a, end=' ')</a:t>
            </a:r>
          </a:p>
          <a:p>
            <a:r>
              <a:rPr lang="en-US" altLang="zh-TW" dirty="0"/>
              <a:t>        a, b = b, </a:t>
            </a:r>
            <a:r>
              <a:rPr lang="en-US" altLang="zh-TW" dirty="0" err="1"/>
              <a:t>a+b</a:t>
            </a:r>
            <a:endParaRPr lang="en-US" altLang="zh-TW" dirty="0"/>
          </a:p>
          <a:p>
            <a:r>
              <a:rPr lang="en-US" altLang="zh-TW" dirty="0"/>
              <a:t>    print()</a:t>
            </a:r>
          </a:p>
          <a:p>
            <a:endParaRPr lang="en-US" altLang="zh-TW" dirty="0"/>
          </a:p>
          <a:p>
            <a:r>
              <a:rPr lang="en-US" altLang="zh-TW" dirty="0"/>
              <a:t>def fib2(n):   # return Fibonacci series up to n</a:t>
            </a:r>
          </a:p>
          <a:p>
            <a:r>
              <a:rPr lang="en-US" altLang="zh-TW" dirty="0"/>
              <a:t>    result = []</a:t>
            </a:r>
          </a:p>
          <a:p>
            <a:r>
              <a:rPr lang="en-US" altLang="zh-TW" dirty="0"/>
              <a:t>    a, b = 0, 1</a:t>
            </a:r>
          </a:p>
          <a:p>
            <a:r>
              <a:rPr lang="en-US" altLang="zh-TW" dirty="0"/>
              <a:t>    while a &lt; n:</a:t>
            </a:r>
          </a:p>
          <a:p>
            <a:r>
              <a:rPr lang="en-US" altLang="zh-TW" dirty="0"/>
              <a:t>        </a:t>
            </a:r>
            <a:r>
              <a:rPr lang="en-US" altLang="zh-TW" dirty="0" err="1"/>
              <a:t>result.append</a:t>
            </a:r>
            <a:r>
              <a:rPr lang="en-US" altLang="zh-TW" dirty="0"/>
              <a:t>(a)</a:t>
            </a:r>
          </a:p>
          <a:p>
            <a:r>
              <a:rPr lang="en-US" altLang="zh-TW" dirty="0"/>
              <a:t>        a, b = b, </a:t>
            </a:r>
            <a:r>
              <a:rPr lang="en-US" altLang="zh-TW" dirty="0" err="1"/>
              <a:t>a+b</a:t>
            </a:r>
            <a:endParaRPr lang="en-US" altLang="zh-TW" dirty="0"/>
          </a:p>
          <a:p>
            <a:r>
              <a:rPr lang="en-US" altLang="zh-TW" dirty="0"/>
              <a:t>    return result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D53F886-B4E7-4ACF-B4CF-5B20202FACBE}"/>
              </a:ext>
            </a:extLst>
          </p:cNvPr>
          <p:cNvSpPr/>
          <p:nvPr/>
        </p:nvSpPr>
        <p:spPr>
          <a:xfrm>
            <a:off x="5652121" y="1795744"/>
            <a:ext cx="2736304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 main.py</a:t>
            </a:r>
          </a:p>
          <a:p>
            <a:r>
              <a:rPr lang="fr-FR" altLang="zh-TW" dirty="0"/>
              <a:t>import fibo</a:t>
            </a:r>
          </a:p>
          <a:p>
            <a:r>
              <a:rPr lang="fr-FR" altLang="zh-TW" dirty="0"/>
              <a:t>fibo.fib(500)</a:t>
            </a:r>
          </a:p>
          <a:p>
            <a:r>
              <a:rPr lang="fr-FR" altLang="zh-TW" dirty="0"/>
              <a:t>print(fibo.fib2(500))</a:t>
            </a:r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5371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18BBA6-B85F-4054-BEFF-C057255D2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Modules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6E3D7E-8821-45DF-BB75-AA133CAF7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40" y="1916832"/>
            <a:ext cx="6196405" cy="3816424"/>
          </a:xfrm>
        </p:spPr>
        <p:txBody>
          <a:bodyPr>
            <a:normAutofit/>
          </a:bodyPr>
          <a:lstStyle/>
          <a:p>
            <a:pPr algn="just"/>
            <a:r>
              <a:rPr lang="en-US" altLang="zh-TW" dirty="0"/>
              <a:t>A module can contain executable statements as well as function definitions</a:t>
            </a:r>
          </a:p>
          <a:p>
            <a:pPr lvl="1" algn="just"/>
            <a:r>
              <a:rPr lang="en-US" altLang="zh-TW" dirty="0"/>
              <a:t>These statements are intended to initialize the module</a:t>
            </a:r>
          </a:p>
          <a:p>
            <a:pPr lvl="1" algn="just"/>
            <a:r>
              <a:rPr lang="en-US" altLang="zh-TW" dirty="0"/>
              <a:t>They are executed only the </a:t>
            </a:r>
            <a:r>
              <a:rPr lang="en-US" altLang="zh-TW" b="1" i="1" dirty="0"/>
              <a:t>first</a:t>
            </a:r>
            <a:r>
              <a:rPr lang="en-US" altLang="zh-TW" dirty="0"/>
              <a:t> time the module name is encountered in an import statement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5552087-17CD-48FC-A21A-597C62D16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39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18BBA6-B85F-4054-BEFF-C057255D2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Import Statement 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6E3D7E-8821-45DF-BB75-AA133CAF7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40" y="1783003"/>
            <a:ext cx="6196405" cy="3950253"/>
          </a:xfrm>
        </p:spPr>
        <p:txBody>
          <a:bodyPr>
            <a:normAutofit/>
          </a:bodyPr>
          <a:lstStyle/>
          <a:p>
            <a:pPr algn="just"/>
            <a:r>
              <a:rPr lang="en-US" altLang="zh-TW" dirty="0"/>
              <a:t>There is a variant of the import statement that imports names from a module directly into the importing module’s namespace</a:t>
            </a:r>
          </a:p>
          <a:p>
            <a:pPr algn="just"/>
            <a:endParaRPr lang="en-US" altLang="zh-TW" dirty="0"/>
          </a:p>
          <a:p>
            <a:pPr algn="just"/>
            <a:endParaRPr lang="en-US" altLang="zh-TW" dirty="0"/>
          </a:p>
          <a:p>
            <a:pPr algn="just"/>
            <a:endParaRPr lang="en-US" altLang="zh-TW" dirty="0"/>
          </a:p>
          <a:p>
            <a:pPr algn="just"/>
            <a:r>
              <a:rPr lang="en-US" altLang="zh-TW" dirty="0"/>
              <a:t>There is even a variant to import all names that a module defines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5552087-17CD-48FC-A21A-597C62D16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7</a:t>
            </a:fld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4CAD5967-F6DC-430D-B75F-CD82AB2A7F70}"/>
              </a:ext>
            </a:extLst>
          </p:cNvPr>
          <p:cNvSpPr/>
          <p:nvPr/>
        </p:nvSpPr>
        <p:spPr>
          <a:xfrm>
            <a:off x="1835696" y="2948569"/>
            <a:ext cx="5688632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 main.py</a:t>
            </a:r>
          </a:p>
          <a:p>
            <a:r>
              <a:rPr lang="en-US" altLang="zh-TW" dirty="0"/>
              <a:t>from </a:t>
            </a:r>
            <a:r>
              <a:rPr lang="en-US" altLang="zh-TW" dirty="0" err="1"/>
              <a:t>fibo</a:t>
            </a:r>
            <a:r>
              <a:rPr lang="en-US" altLang="zh-TW" dirty="0"/>
              <a:t> import fib, fib2</a:t>
            </a:r>
          </a:p>
          <a:p>
            <a:r>
              <a:rPr lang="fr-FR" altLang="zh-TW" dirty="0"/>
              <a:t>fib(500)</a:t>
            </a:r>
          </a:p>
          <a:p>
            <a:r>
              <a:rPr lang="fr-FR" altLang="zh-TW" dirty="0"/>
              <a:t>print(fib2(500))</a:t>
            </a:r>
            <a:endParaRPr lang="en-US" altLang="zh-TW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B1067DBA-700C-4E3D-82FB-5C119D9ECECB}"/>
              </a:ext>
            </a:extLst>
          </p:cNvPr>
          <p:cNvSpPr/>
          <p:nvPr/>
        </p:nvSpPr>
        <p:spPr>
          <a:xfrm>
            <a:off x="1824843" y="5077400"/>
            <a:ext cx="5688632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 main.py</a:t>
            </a:r>
          </a:p>
          <a:p>
            <a:r>
              <a:rPr lang="en-US" altLang="zh-TW" dirty="0"/>
              <a:t>from </a:t>
            </a:r>
            <a:r>
              <a:rPr lang="en-US" altLang="zh-TW" dirty="0" err="1"/>
              <a:t>fibo</a:t>
            </a:r>
            <a:r>
              <a:rPr lang="en-US" altLang="zh-TW" dirty="0"/>
              <a:t> import *</a:t>
            </a:r>
          </a:p>
          <a:p>
            <a:r>
              <a:rPr lang="fr-FR" altLang="zh-TW" dirty="0"/>
              <a:t>fib(500)</a:t>
            </a:r>
          </a:p>
          <a:p>
            <a:r>
              <a:rPr lang="fr-FR" altLang="zh-TW" dirty="0"/>
              <a:t>print(fib2(500))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6548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18BBA6-B85F-4054-BEFF-C057255D2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Import Statement 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6E3D7E-8821-45DF-BB75-AA133CAF7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40" y="1783003"/>
            <a:ext cx="6196405" cy="3950253"/>
          </a:xfrm>
        </p:spPr>
        <p:txBody>
          <a:bodyPr>
            <a:normAutofit/>
          </a:bodyPr>
          <a:lstStyle/>
          <a:p>
            <a:pPr algn="just"/>
            <a:r>
              <a:rPr lang="en-US" altLang="zh-TW" dirty="0"/>
              <a:t>If the module name is followed by as, then the name following as is bound directly to the imported module</a:t>
            </a:r>
          </a:p>
          <a:p>
            <a:pPr algn="just"/>
            <a:endParaRPr lang="en-US" altLang="zh-TW" dirty="0"/>
          </a:p>
          <a:p>
            <a:pPr algn="just"/>
            <a:endParaRPr lang="en-US" altLang="zh-TW" dirty="0"/>
          </a:p>
          <a:p>
            <a:pPr algn="just"/>
            <a:endParaRPr lang="en-US" altLang="zh-TW" dirty="0"/>
          </a:p>
          <a:p>
            <a:pPr algn="just"/>
            <a:r>
              <a:rPr lang="en-US" altLang="zh-TW" dirty="0"/>
              <a:t>It can also be used when </a:t>
            </a:r>
            <a:r>
              <a:rPr lang="en-US" altLang="zh-TW" dirty="0" smtClean="0"/>
              <a:t>utilizing </a:t>
            </a:r>
            <a:r>
              <a:rPr lang="en-US" altLang="zh-TW" dirty="0"/>
              <a:t>from with similar effects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5552087-17CD-48FC-A21A-597C62D16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8</a:t>
            </a:fld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4CAD5967-F6DC-430D-B75F-CD82AB2A7F70}"/>
              </a:ext>
            </a:extLst>
          </p:cNvPr>
          <p:cNvSpPr/>
          <p:nvPr/>
        </p:nvSpPr>
        <p:spPr>
          <a:xfrm>
            <a:off x="1835696" y="2948569"/>
            <a:ext cx="5688632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 main.py</a:t>
            </a:r>
          </a:p>
          <a:p>
            <a:r>
              <a:rPr lang="en-US" altLang="zh-TW" dirty="0"/>
              <a:t>import </a:t>
            </a:r>
            <a:r>
              <a:rPr lang="en-US" altLang="zh-TW" dirty="0" err="1"/>
              <a:t>fibo</a:t>
            </a:r>
            <a:r>
              <a:rPr lang="en-US" altLang="zh-TW" dirty="0"/>
              <a:t> as fib</a:t>
            </a:r>
          </a:p>
          <a:p>
            <a:r>
              <a:rPr lang="en-US" altLang="zh-TW" dirty="0"/>
              <a:t>fib.</a:t>
            </a:r>
            <a:r>
              <a:rPr lang="fr-FR" altLang="zh-TW" dirty="0"/>
              <a:t>fib(500)</a:t>
            </a:r>
          </a:p>
          <a:p>
            <a:r>
              <a:rPr lang="fr-FR" altLang="zh-TW" dirty="0"/>
              <a:t>print(</a:t>
            </a:r>
            <a:r>
              <a:rPr lang="en-US" altLang="zh-TW" dirty="0"/>
              <a:t>fib.</a:t>
            </a:r>
            <a:r>
              <a:rPr lang="fr-FR" altLang="zh-TW" dirty="0"/>
              <a:t>fib2(500))</a:t>
            </a:r>
            <a:endParaRPr lang="en-US" altLang="zh-TW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B1067DBA-700C-4E3D-82FB-5C119D9ECECB}"/>
              </a:ext>
            </a:extLst>
          </p:cNvPr>
          <p:cNvSpPr/>
          <p:nvPr/>
        </p:nvSpPr>
        <p:spPr>
          <a:xfrm>
            <a:off x="1824843" y="5077400"/>
            <a:ext cx="5688632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# main.py</a:t>
            </a:r>
          </a:p>
          <a:p>
            <a:r>
              <a:rPr lang="en-US" altLang="zh-TW" dirty="0"/>
              <a:t>from </a:t>
            </a:r>
            <a:r>
              <a:rPr lang="en-US" altLang="zh-TW" dirty="0" err="1"/>
              <a:t>fibo</a:t>
            </a:r>
            <a:r>
              <a:rPr lang="en-US" altLang="zh-TW" dirty="0"/>
              <a:t> import fib as </a:t>
            </a:r>
            <a:r>
              <a:rPr lang="en-US" altLang="zh-TW" dirty="0" err="1"/>
              <a:t>fibonacci</a:t>
            </a:r>
            <a:endParaRPr lang="en-US" altLang="zh-TW" dirty="0"/>
          </a:p>
          <a:p>
            <a:r>
              <a:rPr lang="fr-FR" altLang="zh-TW" dirty="0"/>
              <a:t>fibonacci(500)</a:t>
            </a:r>
          </a:p>
        </p:txBody>
      </p:sp>
    </p:spTree>
    <p:extLst>
      <p:ext uri="{BB962C8B-B14F-4D97-AF65-F5344CB8AC3E}">
        <p14:creationId xmlns:p14="http://schemas.microsoft.com/office/powerpoint/2010/main" val="364239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</p:spPr>
        <p:txBody>
          <a:bodyPr/>
          <a:lstStyle/>
          <a:p>
            <a:r>
              <a:rPr lang="en-US" altLang="zh-TW" dirty="0"/>
              <a:t>Python Package Index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03648" y="1754703"/>
            <a:ext cx="6965245" cy="3603812"/>
          </a:xfrm>
        </p:spPr>
        <p:txBody>
          <a:bodyPr/>
          <a:lstStyle/>
          <a:p>
            <a:pPr algn="just"/>
            <a:r>
              <a:rPr lang="en-US" altLang="zh-TW" dirty="0"/>
              <a:t>The Python Package Index (</a:t>
            </a:r>
            <a:r>
              <a:rPr lang="en-US" altLang="zh-TW" dirty="0" err="1"/>
              <a:t>PyPI</a:t>
            </a:r>
            <a:r>
              <a:rPr lang="en-US" altLang="zh-TW" dirty="0"/>
              <a:t>) is a repository of software for the Python programming language</a:t>
            </a:r>
          </a:p>
          <a:p>
            <a:pPr algn="just"/>
            <a:r>
              <a:rPr lang="en-US" altLang="zh-TW" dirty="0"/>
              <a:t>You can find, install, and publish Python packages with the Python Package Index</a:t>
            </a:r>
          </a:p>
          <a:p>
            <a:pPr algn="just"/>
            <a:r>
              <a:rPr lang="en-US" altLang="zh-TW" dirty="0" smtClean="0"/>
              <a:t>Website: </a:t>
            </a:r>
            <a:r>
              <a:rPr lang="en-US" altLang="zh-TW" dirty="0" smtClean="0">
                <a:hlinkClick r:id="rId2"/>
              </a:rPr>
              <a:t>https</a:t>
            </a:r>
            <a:r>
              <a:rPr lang="en-US" altLang="zh-TW" dirty="0">
                <a:hlinkClick r:id="rId2"/>
              </a:rPr>
              <a:t>://pypi.python.org/pypi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9</a:t>
            </a:fld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7D274B9D-E721-4EE5-8AA1-79748BE2C4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808" y="4421616"/>
            <a:ext cx="3575203" cy="23244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圖釘">
  <a:themeElements>
    <a:clrScheme name="圖釘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圖釘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圖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3125</TotalTime>
  <Words>846</Words>
  <Application>Microsoft Office PowerPoint</Application>
  <PresentationFormat>如螢幕大小 (4:3)</PresentationFormat>
  <Paragraphs>166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7" baseType="lpstr">
      <vt:lpstr>Franklin Gothic Book (Body)</vt:lpstr>
      <vt:lpstr>微軟正黑體</vt:lpstr>
      <vt:lpstr>新細明體</vt:lpstr>
      <vt:lpstr>Brush Script MT</vt:lpstr>
      <vt:lpstr>Calibri</vt:lpstr>
      <vt:lpstr>Constantia</vt:lpstr>
      <vt:lpstr>Franklin Gothic Book</vt:lpstr>
      <vt:lpstr>Rage Italic</vt:lpstr>
      <vt:lpstr>Times New Roman</vt:lpstr>
      <vt:lpstr>圖釘</vt:lpstr>
      <vt:lpstr>Modules</vt:lpstr>
      <vt:lpstr>Objectives</vt:lpstr>
      <vt:lpstr>Modules</vt:lpstr>
      <vt:lpstr>Modules</vt:lpstr>
      <vt:lpstr>Example</vt:lpstr>
      <vt:lpstr>Modules</vt:lpstr>
      <vt:lpstr>Import Statement </vt:lpstr>
      <vt:lpstr>Import Statement </vt:lpstr>
      <vt:lpstr>Python Package Index</vt:lpstr>
      <vt:lpstr>Packages</vt:lpstr>
      <vt:lpstr>Example of a Package</vt:lpstr>
      <vt:lpstr>How to Call a Function of Modules defined in a Package</vt:lpstr>
      <vt:lpstr>Import Two Modules with Same Function Name</vt:lpstr>
      <vt:lpstr>Removal of Ambiguity</vt:lpstr>
      <vt:lpstr>Removal of Ambiguity</vt:lpstr>
      <vt:lpstr>Exercise 1</vt:lpstr>
      <vt:lpstr>Source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SYWang</dc:creator>
  <cp:lastModifiedBy>lbh</cp:lastModifiedBy>
  <cp:revision>577</cp:revision>
  <dcterms:created xsi:type="dcterms:W3CDTF">2015-06-03T11:45:27Z</dcterms:created>
  <dcterms:modified xsi:type="dcterms:W3CDTF">2023-07-03T08:07:45Z</dcterms:modified>
</cp:coreProperties>
</file>